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5" r:id="rId2"/>
  </p:sldMasterIdLst>
  <p:notesMasterIdLst>
    <p:notesMasterId r:id="rId45"/>
  </p:notesMasterIdLst>
  <p:handoutMasterIdLst>
    <p:handoutMasterId r:id="rId46"/>
  </p:handoutMasterIdLst>
  <p:sldIdLst>
    <p:sldId id="259" r:id="rId3"/>
    <p:sldId id="262" r:id="rId4"/>
    <p:sldId id="1728" r:id="rId5"/>
    <p:sldId id="266" r:id="rId6"/>
    <p:sldId id="281" r:id="rId7"/>
    <p:sldId id="280" r:id="rId8"/>
    <p:sldId id="1724" r:id="rId9"/>
    <p:sldId id="1725" r:id="rId10"/>
    <p:sldId id="1726" r:id="rId11"/>
    <p:sldId id="1727" r:id="rId12"/>
    <p:sldId id="1729" r:id="rId13"/>
    <p:sldId id="1737" r:id="rId14"/>
    <p:sldId id="276" r:id="rId15"/>
    <p:sldId id="279" r:id="rId16"/>
    <p:sldId id="1733" r:id="rId17"/>
    <p:sldId id="1734" r:id="rId18"/>
    <p:sldId id="1735" r:id="rId19"/>
    <p:sldId id="1736" r:id="rId20"/>
    <p:sldId id="1739" r:id="rId21"/>
    <p:sldId id="1741" r:id="rId22"/>
    <p:sldId id="1743" r:id="rId23"/>
    <p:sldId id="1744" r:id="rId24"/>
    <p:sldId id="1746" r:id="rId25"/>
    <p:sldId id="1747" r:id="rId26"/>
    <p:sldId id="1748" r:id="rId27"/>
    <p:sldId id="1749" r:id="rId28"/>
    <p:sldId id="1750" r:id="rId29"/>
    <p:sldId id="1751" r:id="rId30"/>
    <p:sldId id="1752" r:id="rId31"/>
    <p:sldId id="1753" r:id="rId32"/>
    <p:sldId id="1755" r:id="rId33"/>
    <p:sldId id="1754" r:id="rId34"/>
    <p:sldId id="1756" r:id="rId35"/>
    <p:sldId id="1757" r:id="rId36"/>
    <p:sldId id="1758" r:id="rId37"/>
    <p:sldId id="1759" r:id="rId38"/>
    <p:sldId id="1760" r:id="rId39"/>
    <p:sldId id="1740" r:id="rId40"/>
    <p:sldId id="1761" r:id="rId41"/>
    <p:sldId id="1762" r:id="rId42"/>
    <p:sldId id="1763" r:id="rId43"/>
    <p:sldId id="270" r:id="rId4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封面" id="{C684DC81-D2C3-44A6-8941-05B53D2E0557}">
          <p14:sldIdLst>
            <p14:sldId id="259"/>
          </p14:sldIdLst>
        </p14:section>
        <p14:section name="目录与章节过渡" id="{847108E3-22F3-4CD9-A82A-834291DC17F4}">
          <p14:sldIdLst>
            <p14:sldId id="262"/>
          </p14:sldIdLst>
        </p14:section>
        <p14:section name="内容页" id="{EB11151C-0E14-47B0-8218-1431BF894351}">
          <p14:sldIdLst>
            <p14:sldId id="1728"/>
            <p14:sldId id="266"/>
            <p14:sldId id="281"/>
            <p14:sldId id="280"/>
            <p14:sldId id="1724"/>
            <p14:sldId id="1725"/>
            <p14:sldId id="1726"/>
            <p14:sldId id="1727"/>
            <p14:sldId id="1729"/>
            <p14:sldId id="1737"/>
            <p14:sldId id="276"/>
            <p14:sldId id="279"/>
            <p14:sldId id="1733"/>
            <p14:sldId id="1734"/>
            <p14:sldId id="1735"/>
            <p14:sldId id="1736"/>
            <p14:sldId id="1739"/>
            <p14:sldId id="1741"/>
            <p14:sldId id="1743"/>
            <p14:sldId id="1744"/>
            <p14:sldId id="1746"/>
            <p14:sldId id="1747"/>
            <p14:sldId id="1748"/>
            <p14:sldId id="1749"/>
            <p14:sldId id="1750"/>
            <p14:sldId id="1751"/>
            <p14:sldId id="1752"/>
            <p14:sldId id="1753"/>
            <p14:sldId id="1755"/>
            <p14:sldId id="1754"/>
            <p14:sldId id="1756"/>
            <p14:sldId id="1757"/>
            <p14:sldId id="1758"/>
            <p14:sldId id="1759"/>
            <p14:sldId id="1760"/>
            <p14:sldId id="1740"/>
            <p14:sldId id="1761"/>
            <p14:sldId id="1762"/>
            <p14:sldId id="1763"/>
          </p14:sldIdLst>
        </p14:section>
        <p14:section name="封底" id="{843E591D-6EE2-4691-951C-C0C689F22170}">
          <p14:sldIdLst>
            <p14:sldId id="270"/>
          </p14:sldIdLst>
        </p14:section>
        <p14:section name="配色与字体" id="{3D97B63B-D70E-4F27-8A27-3FF98FBB7258}">
          <p14:sldIdLst/>
        </p14:section>
        <p14:section name="图标" id="{256EF24B-5FA9-4838-AFAB-30B46CBE188B}">
          <p14:sldIdLst/>
        </p14:section>
      </p14:sectionLst>
    </p:ext>
    <p:ext uri="{EFAFB233-063F-42B5-8137-9DF3F51BA10A}">
      <p15:sldGuideLst xmlns:p15="http://schemas.microsoft.com/office/powerpoint/2012/main">
        <p15:guide id="1" pos="3880">
          <p15:clr>
            <a:srgbClr val="A4A3A4"/>
          </p15:clr>
        </p15:guide>
        <p15:guide id="2" orient="horz" pos="1019">
          <p15:clr>
            <a:srgbClr val="A4A3A4"/>
          </p15:clr>
        </p15:guide>
        <p15:guide id="3" orient="horz" pos="1502">
          <p15:clr>
            <a:srgbClr val="A4A3A4"/>
          </p15:clr>
        </p15:guide>
        <p15:guide id="4" orient="horz" pos="3124">
          <p15:clr>
            <a:srgbClr val="A4A3A4"/>
          </p15:clr>
        </p15:guide>
        <p15:guide id="5" pos="2128">
          <p15:clr>
            <a:srgbClr val="A4A3A4"/>
          </p15:clr>
        </p15:guide>
        <p15:guide id="6" pos="4091">
          <p15:clr>
            <a:srgbClr val="A4A3A4"/>
          </p15:clr>
        </p15:guide>
        <p15:guide id="7" pos="5972">
          <p15:clr>
            <a:srgbClr val="A4A3A4"/>
          </p15:clr>
        </p15:guide>
        <p15:guide id="8" pos="5308">
          <p15:clr>
            <a:srgbClr val="A4A3A4"/>
          </p15:clr>
        </p15:guide>
        <p15:guide id="9" pos="2285">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BDBD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885" autoAdjust="0"/>
    <p:restoredTop sz="94289" autoAdjust="0"/>
  </p:normalViewPr>
  <p:slideViewPr>
    <p:cSldViewPr snapToGrid="0" showGuides="1">
      <p:cViewPr varScale="1">
        <p:scale>
          <a:sx n="81" d="100"/>
          <a:sy n="81" d="100"/>
        </p:scale>
        <p:origin x="475" y="62"/>
      </p:cViewPr>
      <p:guideLst>
        <p:guide pos="3880"/>
        <p:guide orient="horz" pos="1019"/>
        <p:guide orient="horz" pos="1502"/>
        <p:guide orient="horz" pos="3124"/>
        <p:guide pos="2128"/>
        <p:guide pos="4091"/>
        <p:guide pos="5972"/>
        <p:guide pos="5308"/>
        <p:guide pos="2285"/>
      </p:guideLst>
    </p:cSldViewPr>
  </p:slideViewPr>
  <p:outlineViewPr>
    <p:cViewPr>
      <p:scale>
        <a:sx n="33" d="100"/>
        <a:sy n="33" d="100"/>
      </p:scale>
      <p:origin x="0" y="-8496"/>
    </p:cViewPr>
  </p:outlineViewPr>
  <p:notesTextViewPr>
    <p:cViewPr>
      <p:scale>
        <a:sx n="1" d="1"/>
        <a:sy n="1" d="1"/>
      </p:scale>
      <p:origin x="0" y="0"/>
    </p:cViewPr>
  </p:notesTextViewPr>
  <p:sorterViewPr>
    <p:cViewPr varScale="1">
      <p:scale>
        <a:sx n="1" d="1"/>
        <a:sy n="1" d="1"/>
      </p:scale>
      <p:origin x="0" y="-5592"/>
    </p:cViewPr>
  </p:sorterViewPr>
  <p:notesViewPr>
    <p:cSldViewPr snapToGrid="0">
      <p:cViewPr varScale="1">
        <p:scale>
          <a:sx n="85" d="100"/>
          <a:sy n="85" d="100"/>
        </p:scale>
        <p:origin x="3804" y="7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handoutMaster" Target="handoutMasters/handout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viewProps" Target="viewProps.xml"/><Relationship Id="rId8" Type="http://schemas.openxmlformats.org/officeDocument/2006/relationships/slide" Target="slides/slide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512A60F-63B3-4D54-AA63-B159FADA9F31}" type="datetimeFigureOut">
              <a:rPr lang="zh-CN" altLang="en-US" smtClean="0"/>
              <a:t>2021/12/19</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494E6C1-322F-4AF4-A541-6A7DCE3853A3}"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8513A3C-D0C5-45C0-BD52-194E76396705}" type="datetimeFigureOut">
              <a:rPr lang="zh-CN" altLang="en-US" smtClean="0"/>
              <a:t>2021/12/19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E0D5545-95D4-489F-B8ED-7EAFA774B567}"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10.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2.xml"/><Relationship Id="rId4" Type="http://schemas.openxmlformats.org/officeDocument/2006/relationships/image" Target="../media/image16.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defRPr sz="5400" b="1">
                <a:solidFill>
                  <a:schemeClr val="accent1"/>
                </a:solidFill>
              </a:defRPr>
            </a:lvl1pPr>
          </a:lstStyle>
          <a:p>
            <a:r>
              <a:rPr lang="zh-CN" altLang="en-US" dirty="0"/>
              <a:t>单击此处编辑标题样式</a:t>
            </a:r>
          </a:p>
        </p:txBody>
      </p:sp>
      <p:sp>
        <p:nvSpPr>
          <p:cNvPr id="26" name="内容占位符 25"/>
          <p:cNvSpPr>
            <a:spLocks noGrp="1"/>
          </p:cNvSpPr>
          <p:nvPr>
            <p:ph sz="quarter" idx="10" hasCustomPrompt="1"/>
          </p:nvPr>
        </p:nvSpPr>
        <p:spPr>
          <a:xfrm>
            <a:off x="4644345" y="5196924"/>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DE506FFD-8B27-444A-964F-E64D0BB3DAF0}" type="datetime2">
              <a:rPr lang="zh-CN" altLang="en-US" smtClean="0"/>
              <a:t>​</a:t>
            </a:fld>
            <a:endParaRPr lang="zh-CN" altLang="en-US" dirty="0"/>
          </a:p>
        </p:txBody>
      </p:sp>
      <p:sp>
        <p:nvSpPr>
          <p:cNvPr id="32"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44170"/>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2" name="直接连接符 11"/>
          <p:cNvCxnSpPr/>
          <p:nvPr userDrawn="1"/>
        </p:nvCxnSpPr>
        <p:spPr>
          <a:xfrm>
            <a:off x="2046000" y="1712549"/>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userDrawn="1"/>
        </p:nvCxnSpPr>
        <p:spPr>
          <a:xfrm>
            <a:off x="2046000" y="3428810"/>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18" name="平行四边形 17"/>
          <p:cNvSpPr/>
          <p:nvPr userDrawn="1"/>
        </p:nvSpPr>
        <p:spPr>
          <a:xfrm>
            <a:off x="0" y="1"/>
            <a:ext cx="12191483" cy="685800"/>
          </a:xfrm>
          <a:prstGeom prst="parallelogram">
            <a:avLst>
              <a:gd name="adj" fmla="val 4444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pic>
        <p:nvPicPr>
          <p:cNvPr id="7" name="图片 6" descr="图片包含 户外, 标牌, 黑色&#10;&#10;自动生成的说明"/>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8" name="文本占位符 31"/>
          <p:cNvSpPr>
            <a:spLocks noGrp="1"/>
          </p:cNvSpPr>
          <p:nvPr>
            <p:ph type="body" sz="quarter" idx="11"/>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7" name="文本占位符 16"/>
          <p:cNvSpPr>
            <a:spLocks noGrp="1"/>
          </p:cNvSpPr>
          <p:nvPr>
            <p:ph type="body" sz="quarter" idx="14" hasCustomPrompt="1"/>
          </p:nvPr>
        </p:nvSpPr>
        <p:spPr>
          <a:xfrm>
            <a:off x="319056" y="766710"/>
            <a:ext cx="11568144" cy="4765791"/>
          </a:xfrm>
          <a:prstGeom prst="rect">
            <a:avLst/>
          </a:prstGeom>
        </p:spPr>
        <p:txBody>
          <a:bodyPr/>
          <a:lstStyle>
            <a:lvl1pPr marL="228600" indent="-228600">
              <a:lnSpc>
                <a:spcPct val="130000"/>
              </a:lnSpc>
              <a:buFontTx/>
              <a:buBlip>
                <a:blip r:embed="rId4"/>
              </a:buBlip>
              <a:defRPr sz="2000">
                <a:solidFill>
                  <a:schemeClr val="accent2"/>
                </a:solidFill>
              </a:defRPr>
            </a:lvl1pPr>
            <a:lvl2pPr>
              <a:lnSpc>
                <a:spcPct val="130000"/>
              </a:lnSpc>
              <a:defRPr sz="2000">
                <a:solidFill>
                  <a:schemeClr val="accent2"/>
                </a:solidFill>
              </a:defRPr>
            </a:lvl2pPr>
            <a:lvl3pPr>
              <a:lnSpc>
                <a:spcPct val="130000"/>
              </a:lnSpc>
              <a:defRPr sz="1800">
                <a:solidFill>
                  <a:schemeClr val="accent2"/>
                </a:solidFill>
              </a:defRPr>
            </a:lvl3pPr>
            <a:lvl4pPr>
              <a:lnSpc>
                <a:spcPct val="130000"/>
              </a:lnSpc>
              <a:defRPr sz="1600">
                <a:solidFill>
                  <a:schemeClr val="accent2"/>
                </a:solidFill>
              </a:defRPr>
            </a:lvl4pPr>
            <a:lvl5pPr>
              <a:lnSpc>
                <a:spcPct val="130000"/>
              </a:lnSpc>
              <a:defRPr sz="1600">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21" name="平行四边形 20"/>
          <p:cNvSpPr/>
          <p:nvPr userDrawn="1"/>
        </p:nvSpPr>
        <p:spPr>
          <a:xfrm>
            <a:off x="11428834" y="119857"/>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封底">
    <p:bg>
      <p:bgPr>
        <a:solidFill>
          <a:schemeClr val="accent1"/>
        </a:solidFill>
        <a:effectLst/>
      </p:bgPr>
    </p:bg>
    <p:spTree>
      <p:nvGrpSpPr>
        <p:cNvPr id="1" name=""/>
        <p:cNvGrpSpPr/>
        <p:nvPr/>
      </p:nvGrpSpPr>
      <p:grpSpPr>
        <a:xfrm>
          <a:off x="0" y="0"/>
          <a:ext cx="0" cy="0"/>
          <a:chOff x="0" y="0"/>
          <a:chExt cx="0" cy="0"/>
        </a:xfrm>
      </p:grpSpPr>
      <p:pic>
        <p:nvPicPr>
          <p:cNvPr id="17" name="图片 16"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30480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968969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9" name="图片 18" descr="图片包含 户外, 标牌, 黑色&#10;&#10;自动生成的说明"/>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267828" y="853340"/>
            <a:ext cx="1656344" cy="1656344"/>
          </a:xfrm>
          <a:prstGeom prst="rect">
            <a:avLst/>
          </a:prstGeom>
        </p:spPr>
      </p:pic>
      <p:sp>
        <p:nvSpPr>
          <p:cNvPr id="20" name="文本占位符 31"/>
          <p:cNvSpPr>
            <a:spLocks noGrp="1"/>
          </p:cNvSpPr>
          <p:nvPr>
            <p:ph type="body" sz="quarter" idx="11"/>
          </p:nvPr>
        </p:nvSpPr>
        <p:spPr>
          <a:xfrm>
            <a:off x="2555162" y="3129756"/>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封底-2">
    <p:bg>
      <p:bgPr>
        <a:solidFill>
          <a:schemeClr val="accent1"/>
        </a:solidFill>
        <a:effectLst/>
      </p:bgPr>
    </p:bg>
    <p:spTree>
      <p:nvGrpSpPr>
        <p:cNvPr id="1" name=""/>
        <p:cNvGrpSpPr/>
        <p:nvPr/>
      </p:nvGrpSpPr>
      <p:grpSpPr>
        <a:xfrm>
          <a:off x="0" y="0"/>
          <a:ext cx="0" cy="0"/>
          <a:chOff x="0" y="0"/>
          <a:chExt cx="0" cy="0"/>
        </a:xfrm>
      </p:grpSpPr>
      <p:pic>
        <p:nvPicPr>
          <p:cNvPr id="9" name="图片 8"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7322504" y="1488254"/>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7322504" y="4146847"/>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文本占位符 31"/>
          <p:cNvSpPr>
            <a:spLocks noGrp="1"/>
          </p:cNvSpPr>
          <p:nvPr>
            <p:ph type="body" sz="quarter" idx="11"/>
          </p:nvPr>
        </p:nvSpPr>
        <p:spPr>
          <a:xfrm>
            <a:off x="5033473" y="2496180"/>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3" name="图片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790001" y="1860735"/>
            <a:ext cx="2858911" cy="2332270"/>
          </a:xfrm>
          <a:prstGeom prst="rect">
            <a:avLst/>
          </a:prstGeom>
        </p:spPr>
      </p:pic>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accent1"/>
        </a:solidFill>
        <a:effectLst/>
      </p:bgPr>
    </p:bg>
    <p:spTree>
      <p:nvGrpSpPr>
        <p:cNvPr id="1" name=""/>
        <p:cNvGrpSpPr/>
        <p:nvPr/>
      </p:nvGrpSpPr>
      <p:grpSpPr>
        <a:xfrm>
          <a:off x="0" y="0"/>
          <a:ext cx="0" cy="0"/>
          <a:chOff x="0" y="0"/>
          <a:chExt cx="0" cy="0"/>
        </a:xfrm>
      </p:grpSpPr>
      <p:sp>
        <p:nvSpPr>
          <p:cNvPr id="2" name="流程图: 离页连接符 1"/>
          <p:cNvSpPr/>
          <p:nvPr userDrawn="1"/>
        </p:nvSpPr>
        <p:spPr>
          <a:xfrm>
            <a:off x="3419386" y="0"/>
            <a:ext cx="5353229" cy="5219695"/>
          </a:xfrm>
          <a:prstGeom prst="flowChartOffpageConnector">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占位符 31"/>
          <p:cNvSpPr>
            <a:spLocks noGrp="1"/>
          </p:cNvSpPr>
          <p:nvPr>
            <p:ph type="body" sz="quarter" idx="11"/>
          </p:nvPr>
        </p:nvSpPr>
        <p:spPr>
          <a:xfrm>
            <a:off x="2952571" y="2609847"/>
            <a:ext cx="6286859" cy="598488"/>
          </a:xfrm>
          <a:prstGeom prst="rect">
            <a:avLst/>
          </a:prstGeom>
        </p:spPr>
        <p:txBody>
          <a:bodyPr anchor="ctr"/>
          <a:lstStyle>
            <a:lvl1pPr marL="0" indent="0" algn="ctr">
              <a:lnSpc>
                <a:spcPct val="100000"/>
              </a:lnSpc>
              <a:buNone/>
              <a:defRPr sz="5400" b="1" spc="600">
                <a:solidFill>
                  <a:schemeClr val="accent1"/>
                </a:solidFill>
              </a:defRPr>
            </a:lvl1pPr>
          </a:lstStyle>
          <a:p>
            <a:pPr lvl="0"/>
            <a:endParaRPr lang="zh-CN" altLang="en-US" dirty="0"/>
          </a:p>
        </p:txBody>
      </p:sp>
      <p:pic>
        <p:nvPicPr>
          <p:cNvPr id="7" name="图片 6"/>
          <p:cNvPicPr>
            <a:picLocks noChangeAspect="1"/>
          </p:cNvPicPr>
          <p:nvPr userDrawn="1"/>
        </p:nvPicPr>
        <p:blipFill rotWithShape="1">
          <a:blip r:embed="rId2">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8" name="任意多边形: 形状 17"/>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9" name="图片 8" descr="图片包含 建筑物&#10;&#10;自动生成的说明"/>
          <p:cNvPicPr>
            <a:picLocks noChangeAspect="1"/>
          </p:cNvPicPr>
          <p:nvPr userDrawn="1"/>
        </p:nvPicPr>
        <p:blipFill>
          <a:blip r:embed="rId4">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空白（lowpoly）">
    <p:spTree>
      <p:nvGrpSpPr>
        <p:cNvPr id="1" name=""/>
        <p:cNvGrpSpPr/>
        <p:nvPr/>
      </p:nvGrpSpPr>
      <p:grpSpPr>
        <a:xfrm>
          <a:off x="0" y="0"/>
          <a:ext cx="0" cy="0"/>
          <a:chOff x="0" y="0"/>
          <a:chExt cx="0" cy="0"/>
        </a:xfrm>
      </p:grpSpPr>
      <p:pic>
        <p:nvPicPr>
          <p:cNvPr id="5" name="图片 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46331" cy="369332"/>
          </a:xfrm>
          <a:prstGeom prst="rect">
            <a:avLst/>
          </a:prstGeom>
        </p:spPr>
        <p:txBody>
          <a:bodyPr wrap="none">
            <a:spAutoFit/>
          </a:bodyPr>
          <a:lstStyle/>
          <a:p>
            <a:pPr marL="0" marR="0" lvl="0" indent="0" defTabSz="608965"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a:ln>
                  <a:noFill/>
                </a:ln>
                <a:solidFill>
                  <a:srgbClr val="FFFFFF"/>
                </a:solidFill>
                <a:effectLst/>
                <a:uLnTx/>
                <a:uFillTx/>
                <a:latin typeface="Segoe UI Light"/>
                <a:ea typeface="微软雅黑"/>
                <a:cs typeface="Segoe UI Light"/>
              </a:rPr>
              <a:t>标注</a:t>
            </a:r>
            <a:endParaRPr kumimoji="0" lang="zh-CN" altLang="en-US" sz="18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1" name="矩形 10"/>
          <p:cNvSpPr/>
          <p:nvPr userDrawn="1"/>
        </p:nvSpPr>
        <p:spPr>
          <a:xfrm>
            <a:off x="2572589" y="759873"/>
            <a:ext cx="1402001" cy="2025170"/>
          </a:xfrm>
          <a:prstGeom prst="rect">
            <a:avLst/>
          </a:prstGeom>
        </p:spPr>
        <p:txBody>
          <a:bodyPr wrap="square">
            <a:spAutoFit/>
          </a:bodyPr>
          <a:lstStyle/>
          <a:p>
            <a:pPr marL="0" marR="0" lvl="0" indent="0" defTabSz="608965"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使用说明 </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8965"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8965"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8965"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8965"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8965"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8965"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声明</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2" name="矩形 11"/>
          <p:cNvSpPr/>
          <p:nvPr userDrawn="1"/>
        </p:nvSpPr>
        <p:spPr>
          <a:xfrm>
            <a:off x="4153010" y="759873"/>
            <a:ext cx="7074345" cy="2585323"/>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模板为作者原创，著作权归作者所有。</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您仅可以个人非商业用途使用本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a:t>
            </a:r>
            <a:r>
              <a:rPr kumimoji="0" lang="zh-CN" altLang="en-US" sz="1400" b="0" i="0" u="none" strike="noStrike" kern="1200" cap="none" spc="0" normalizeH="0" baseline="0" noProof="0">
                <a:ln>
                  <a:noFill/>
                </a:ln>
                <a:solidFill>
                  <a:prstClr val="white"/>
                </a:solidFill>
                <a:effectLst/>
                <a:uLnTx/>
                <a:uFillTx/>
                <a:latin typeface="+mn-lt"/>
                <a:ea typeface="微软雅黑" charset="0"/>
                <a:cs typeface="+mn-cs"/>
              </a:rPr>
              <a:t>未经权利人书面明确授权，不可将信息内容的全部或部分用于出售，或以出租、出借、转让、分销、发布等其他任何方式供他人使用</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a:t>
            </a:r>
            <a:r>
              <a:rPr kumimoji="0" lang="zh-CN" altLang="en-US" sz="1400" b="0" i="0" u="none" strike="noStrike" kern="1200" cap="none" spc="0" normalizeH="0" baseline="0" noProof="0">
                <a:ln>
                  <a:noFill/>
                </a:ln>
                <a:solidFill>
                  <a:prstClr val="white"/>
                </a:solidFill>
                <a:effectLst/>
                <a:uLnTx/>
                <a:uFillTx/>
                <a:latin typeface="+mn-lt"/>
                <a:ea typeface="微软雅黑" charset="0"/>
                <a:cs typeface="+mn-cs"/>
              </a:rPr>
              <a:t>否则将承担法律责任。</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8965"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8965"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8965"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OfficePLUS</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尊重知识产权并注重保护用户享有的各项权利。</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8965"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OfficePLUS</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拥有对本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模板进行展示、报道、宣传及用于市场活动的权利，若在比赛或商业应用过程中发生版权纠纷，其法律责任由作者本人承担。</a:t>
            </a: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8965" eaLnBrk="1" fontAlgn="auto" latinLnBrk="0" hangingPunct="1">
              <a:lnSpc>
                <a:spcPct val="100000"/>
              </a:lnSpc>
              <a:spcBef>
                <a:spcPts val="0"/>
              </a:spcBef>
              <a:spcAft>
                <a:spcPts val="0"/>
              </a:spcAft>
              <a:buClrTx/>
              <a:buSzTx/>
              <a:buFontTx/>
              <a:buNone/>
              <a:defRPr/>
            </a:pPr>
            <a:r>
              <a:rPr kumimoji="1" lang="en-US" altLang="zh-CN" sz="1000" b="0" i="0" u="none" strike="noStrike" kern="0" cap="none" spc="0" normalizeH="0" baseline="0" noProof="0" dirty="0">
                <a:ln>
                  <a:noFill/>
                </a:ln>
                <a:solidFill>
                  <a:prstClr val="white"/>
                </a:solidFill>
                <a:effectLst/>
                <a:uLnTx/>
                <a:uFillTx/>
                <a:latin typeface="Segoe UI Light"/>
                <a:ea typeface="微软雅黑" charset="0"/>
                <a:cs typeface="Segoe UI Light"/>
              </a:rPr>
              <a:t>OfficePLUS</a:t>
            </a:r>
            <a:endParaRPr kumimoji="0" lang="zh-CN" altLang="en-US" sz="1000" b="0" i="0" u="none" strike="noStrike" kern="0" cap="none" spc="0" normalizeH="0" baseline="0" noProof="0" dirty="0">
              <a:ln>
                <a:noFill/>
              </a:ln>
              <a:solidFill>
                <a:prstClr val="white"/>
              </a:solidFill>
              <a:effectLst/>
              <a:uLnTx/>
              <a:uFillTx/>
              <a:latin typeface="Segoe UI Light"/>
              <a:ea typeface="微软雅黑" charset="0"/>
              <a:cs typeface="Segoe UI Light"/>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自定义版式">
    <p:bg>
      <p:bgPr>
        <a:solidFill>
          <a:schemeClr val="tx1"/>
        </a:solidFill>
        <a:effectLst/>
      </p:bgPr>
    </p:bg>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a:duotone>
              <a:schemeClr val="bg2">
                <a:shade val="45000"/>
                <a:satMod val="135000"/>
              </a:schemeClr>
              <a:prstClr val="white"/>
            </a:duotone>
          </a:blip>
          <a:srcRect r="27993"/>
          <a:stretch>
            <a:fillRect/>
          </a:stretch>
        </p:blipFill>
        <p:spPr>
          <a:xfrm>
            <a:off x="1" y="-5557"/>
            <a:ext cx="12192000" cy="6863557"/>
          </a:xfrm>
          <a:prstGeom prst="rect">
            <a:avLst/>
          </a:prstGeom>
        </p:spPr>
      </p:pic>
      <p:sp>
        <p:nvSpPr>
          <p:cNvPr id="4" name="矩形 3"/>
          <p:cNvSpPr/>
          <p:nvPr userDrawn="1"/>
        </p:nvSpPr>
        <p:spPr>
          <a:xfrm>
            <a:off x="-3" y="2077796"/>
            <a:ext cx="12192000" cy="4780204"/>
          </a:xfrm>
          <a:prstGeom prst="rect">
            <a:avLst/>
          </a:prstGeom>
          <a:gradFill>
            <a:gsLst>
              <a:gs pos="0">
                <a:srgbClr val="010000">
                  <a:alpha val="0"/>
                </a:srgbClr>
              </a:gs>
              <a:gs pos="100000">
                <a:srgbClr val="010000">
                  <a:alpha val="89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5" name="矩形 4"/>
          <p:cNvSpPr/>
          <p:nvPr userDrawn="1"/>
        </p:nvSpPr>
        <p:spPr>
          <a:xfrm rot="10800000">
            <a:off x="-1" y="-5557"/>
            <a:ext cx="12191999" cy="3217764"/>
          </a:xfrm>
          <a:prstGeom prst="rect">
            <a:avLst/>
          </a:prstGeom>
          <a:gradFill>
            <a:gsLst>
              <a:gs pos="0">
                <a:srgbClr val="010000">
                  <a:alpha val="0"/>
                </a:srgbClr>
              </a:gs>
              <a:gs pos="100000">
                <a:srgbClr val="01000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6" name="矩形 5"/>
          <p:cNvSpPr/>
          <p:nvPr userDrawn="1"/>
        </p:nvSpPr>
        <p:spPr>
          <a:xfrm>
            <a:off x="-1" y="0"/>
            <a:ext cx="12192001" cy="6811864"/>
          </a:xfrm>
          <a:prstGeom prst="rect">
            <a:avLst/>
          </a:prstGeom>
          <a:solidFill>
            <a:srgbClr val="080304">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7" name="文本框 6"/>
          <p:cNvSpPr txBox="1"/>
          <p:nvPr userDrawn="1"/>
        </p:nvSpPr>
        <p:spPr>
          <a:xfrm>
            <a:off x="4760680" y="564634"/>
            <a:ext cx="2670634" cy="369332"/>
          </a:xfrm>
          <a:prstGeom prst="rect">
            <a:avLst/>
          </a:prstGeom>
          <a:noFill/>
        </p:spPr>
        <p:txBody>
          <a:bodyPr wrap="square" rtlCol="0">
            <a:spAutoFit/>
          </a:bodyPr>
          <a:lstStyle>
            <a:defPPr>
              <a:defRPr lang="en-US"/>
            </a:defPPr>
            <a:lvl1pPr algn="dist">
              <a:defRPr sz="1600">
                <a:solidFill>
                  <a:schemeClr val="bg1"/>
                </a:solidFill>
                <a:latin typeface="+mj-ea"/>
                <a:ea typeface="+mj-ea"/>
              </a:defRPr>
            </a:lvl1p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a:ln>
                  <a:noFill/>
                </a:ln>
                <a:solidFill>
                  <a:prstClr val="white"/>
                </a:solidFill>
                <a:effectLst/>
                <a:uLnTx/>
                <a:uFillTx/>
                <a:latin typeface="微软雅黑"/>
                <a:ea typeface="微软雅黑"/>
                <a:cs typeface="+mn-cs"/>
              </a:rPr>
              <a:t>本</a:t>
            </a:r>
            <a:r>
              <a:rPr kumimoji="0" lang="en-US" altLang="zh-CN" sz="1800" b="0" i="0" u="none" strike="noStrike" kern="1200" cap="none" spc="0" normalizeH="0" baseline="0" noProof="0">
                <a:ln>
                  <a:noFill/>
                </a:ln>
                <a:solidFill>
                  <a:prstClr val="white"/>
                </a:solidFill>
                <a:effectLst/>
                <a:uLnTx/>
                <a:uFillTx/>
                <a:latin typeface="微软雅黑"/>
                <a:ea typeface="微软雅黑"/>
                <a:cs typeface="+mn-cs"/>
              </a:rPr>
              <a:t>PPT</a:t>
            </a:r>
            <a:r>
              <a:rPr kumimoji="0" lang="zh-CN" altLang="en-US" sz="1800" b="0" i="0" u="none" strike="noStrike" kern="1200" cap="none" spc="0" normalizeH="0" baseline="0" noProof="0">
                <a:ln>
                  <a:noFill/>
                </a:ln>
                <a:solidFill>
                  <a:prstClr val="white"/>
                </a:solidFill>
                <a:effectLst/>
                <a:uLnTx/>
                <a:uFillTx/>
                <a:latin typeface="微软雅黑"/>
                <a:ea typeface="微软雅黑"/>
                <a:cs typeface="+mn-cs"/>
              </a:rPr>
              <a:t>模板正参与</a:t>
            </a:r>
            <a:endParaRPr kumimoji="0" 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8" name="矩形 7"/>
          <p:cNvSpPr/>
          <p:nvPr userDrawn="1"/>
        </p:nvSpPr>
        <p:spPr>
          <a:xfrm>
            <a:off x="3602350" y="2482543"/>
            <a:ext cx="4987300" cy="400109"/>
          </a:xfrm>
          <a:prstGeom prst="rect">
            <a:avLst/>
          </a:prstGeom>
          <a:gradFill flip="none" rotWithShape="1">
            <a:gsLst>
              <a:gs pos="100000">
                <a:srgbClr val="CB9B53">
                  <a:alpha val="0"/>
                </a:srgbClr>
              </a:gs>
              <a:gs pos="0">
                <a:srgbClr val="CB9B53">
                  <a:alpha val="7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2400" b="1" i="0" u="none" strike="noStrike" kern="1200" cap="none" spc="0" normalizeH="0" baseline="0" noProof="0">
              <a:ln>
                <a:noFill/>
              </a:ln>
              <a:solidFill>
                <a:srgbClr val="0E5177"/>
              </a:solidFill>
              <a:effectLst/>
              <a:uLnTx/>
              <a:uFillTx/>
              <a:latin typeface="Segoe UI"/>
              <a:ea typeface="微软雅黑"/>
              <a:cs typeface="+mn-cs"/>
            </a:endParaRPr>
          </a:p>
        </p:txBody>
      </p:sp>
      <p:sp>
        <p:nvSpPr>
          <p:cNvPr id="9" name="文本框 8"/>
          <p:cNvSpPr txBox="1"/>
          <p:nvPr userDrawn="1"/>
        </p:nvSpPr>
        <p:spPr>
          <a:xfrm>
            <a:off x="4049486" y="2517885"/>
            <a:ext cx="4093028" cy="338554"/>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a:ln>
                  <a:noFill/>
                </a:ln>
                <a:solidFill>
                  <a:prstClr val="white"/>
                </a:solidFill>
                <a:effectLst/>
                <a:uLnTx/>
                <a:uFillTx/>
                <a:latin typeface="微软雅黑"/>
                <a:ea typeface="微软雅黑"/>
                <a:cs typeface="+mn-cs"/>
              </a:rPr>
              <a:t> </a:t>
            </a:r>
            <a:r>
              <a:rPr kumimoji="0" lang="zh-CN" altLang="en-US" sz="1600" b="0" i="0" u="none" strike="noStrike" kern="1200" cap="none" spc="0" normalizeH="0" baseline="0" noProof="0">
                <a:ln>
                  <a:noFill/>
                </a:ln>
                <a:solidFill>
                  <a:prstClr val="white"/>
                </a:solidFill>
                <a:effectLst/>
                <a:uLnTx/>
                <a:uFillTx/>
                <a:latin typeface="微软雅黑"/>
                <a:ea typeface="微软雅黑"/>
                <a:cs typeface="+mn-cs"/>
              </a:rPr>
              <a:t>第一届高校</a:t>
            </a:r>
            <a:r>
              <a:rPr kumimoji="0" lang="en-US" altLang="zh-CN" sz="1600" b="0" i="0" u="none" strike="noStrike" kern="1200" cap="none" spc="0" normalizeH="0" baseline="0" noProof="0">
                <a:ln>
                  <a:noFill/>
                </a:ln>
                <a:solidFill>
                  <a:prstClr val="white"/>
                </a:solidFill>
                <a:effectLst/>
                <a:uLnTx/>
                <a:uFillTx/>
                <a:latin typeface="微软雅黑"/>
                <a:ea typeface="微软雅黑"/>
                <a:cs typeface="+mn-cs"/>
              </a:rPr>
              <a:t>PPT</a:t>
            </a:r>
            <a:r>
              <a:rPr kumimoji="0" lang="zh-CN" altLang="en-US" sz="1600" b="0" i="0" u="none" strike="noStrike" kern="1200" cap="none" spc="0" normalizeH="0" baseline="0" noProof="0">
                <a:ln>
                  <a:noFill/>
                </a:ln>
                <a:solidFill>
                  <a:prstClr val="white"/>
                </a:solidFill>
                <a:effectLst/>
                <a:uLnTx/>
                <a:uFillTx/>
                <a:latin typeface="微软雅黑"/>
                <a:ea typeface="微软雅黑"/>
                <a:cs typeface="+mn-cs"/>
              </a:rPr>
              <a:t>模板设计大赛 </a:t>
            </a:r>
            <a:endParaRPr kumimoji="0" lang="en-US" sz="16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11" name="文本框 10"/>
          <p:cNvSpPr txBox="1"/>
          <p:nvPr userDrawn="1"/>
        </p:nvSpPr>
        <p:spPr>
          <a:xfrm>
            <a:off x="6133678" y="4824918"/>
            <a:ext cx="2545865" cy="1061381"/>
          </a:xfrm>
          <a:prstGeom prst="rect">
            <a:avLst/>
          </a:prstGeom>
          <a:noFill/>
        </p:spPr>
        <p:txBody>
          <a:bodyPr wrap="square" rtlCol="0">
            <a:spAutoFit/>
          </a:bodyPr>
          <a:lstStyle>
            <a:defPPr>
              <a:defRPr lang="en-US"/>
            </a:defPPr>
            <a:lvl1pPr algn="dist">
              <a:defRPr>
                <a:solidFill>
                  <a:schemeClr val="bg1"/>
                </a:solidFill>
                <a:latin typeface="+mj-ea"/>
                <a:ea typeface="+mj-ea"/>
              </a:defRPr>
            </a:lvl1p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微信扫码</a:t>
            </a:r>
            <a:endParaRPr kumimoji="0" lang="en-US" altLang="zh-CN" sz="1800" b="0" i="0" u="none" strike="noStrike" kern="1200" cap="none" spc="150" normalizeH="0" baseline="0" noProof="0">
              <a:ln>
                <a:noFill/>
              </a:ln>
              <a:solidFill>
                <a:prstClr val="white"/>
              </a:solidFill>
              <a:effectLst/>
              <a:uLnTx/>
              <a:uFillTx/>
              <a:latin typeface="微软雅黑"/>
              <a:ea typeface="微软雅黑"/>
              <a:cs typeface="+mn-cs"/>
            </a:endParaRPr>
          </a:p>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来聆听模板作者</a:t>
            </a:r>
            <a:endParaRPr kumimoji="0" lang="en-US" altLang="zh-CN" sz="1800" b="0" i="0" u="none" strike="noStrike" kern="1200" cap="none" spc="150" normalizeH="0" baseline="0" noProof="0">
              <a:ln>
                <a:noFill/>
              </a:ln>
              <a:solidFill>
                <a:prstClr val="white"/>
              </a:solidFill>
              <a:effectLst/>
              <a:uLnTx/>
              <a:uFillTx/>
              <a:latin typeface="微软雅黑"/>
              <a:ea typeface="微软雅黑"/>
              <a:cs typeface="+mn-cs"/>
            </a:endParaRPr>
          </a:p>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设计灵感、制作思路</a:t>
            </a:r>
            <a:endParaRPr kumimoji="0" lang="en-US" sz="1800" b="0" i="0" u="none" strike="noStrike" kern="1200" cap="none" spc="150" normalizeH="0" baseline="0" noProof="0">
              <a:ln>
                <a:noFill/>
              </a:ln>
              <a:solidFill>
                <a:prstClr val="white"/>
              </a:solidFill>
              <a:effectLst/>
              <a:uLnTx/>
              <a:uFillTx/>
              <a:latin typeface="微软雅黑"/>
              <a:ea typeface="微软雅黑"/>
              <a:cs typeface="+mn-cs"/>
            </a:endParaRPr>
          </a:p>
        </p:txBody>
      </p:sp>
      <p:pic>
        <p:nvPicPr>
          <p:cNvPr id="12" name="图片 11"/>
          <p:cNvPicPr>
            <a:picLocks noChangeAspect="1"/>
          </p:cNvPicPr>
          <p:nvPr userDrawn="1"/>
        </p:nvPicPr>
        <p:blipFill>
          <a:blip r:embed="rId3"/>
          <a:stretch>
            <a:fillRect/>
          </a:stretch>
        </p:blipFill>
        <p:spPr>
          <a:xfrm>
            <a:off x="-615419" y="3771974"/>
            <a:ext cx="13817069" cy="3996426"/>
          </a:xfrm>
          <a:prstGeom prst="rect">
            <a:avLst/>
          </a:prstGeom>
        </p:spPr>
      </p:pic>
      <p:pic>
        <p:nvPicPr>
          <p:cNvPr id="13" name="图片 12"/>
          <p:cNvPicPr>
            <a:picLocks noChangeAspect="1"/>
          </p:cNvPicPr>
          <p:nvPr userDrawn="1"/>
        </p:nvPicPr>
        <p:blipFill>
          <a:blip r:embed="rId4"/>
          <a:stretch>
            <a:fillRect/>
          </a:stretch>
        </p:blipFill>
        <p:spPr>
          <a:xfrm>
            <a:off x="1683657" y="716939"/>
            <a:ext cx="8824686" cy="1844708"/>
          </a:xfrm>
          <a:prstGeom prst="rect">
            <a:avLst/>
          </a:prstGeom>
        </p:spPr>
      </p:pic>
      <p:sp>
        <p:nvSpPr>
          <p:cNvPr id="14" name="文本框 13"/>
          <p:cNvSpPr txBox="1"/>
          <p:nvPr userDrawn="1"/>
        </p:nvSpPr>
        <p:spPr>
          <a:xfrm>
            <a:off x="3742050" y="2971888"/>
            <a:ext cx="1983605"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100" b="0" i="0" u="none" strike="noStrike" kern="1200" cap="none" spc="0" normalizeH="0" baseline="0" noProof="0">
                <a:ln>
                  <a:noFill/>
                </a:ln>
                <a:solidFill>
                  <a:prstClr val="white">
                    <a:lumMod val="75000"/>
                  </a:prstClr>
                </a:solidFill>
                <a:effectLst/>
                <a:uLnTx/>
                <a:uFillTx/>
                <a:latin typeface="微软雅黑"/>
                <a:ea typeface="微软雅黑"/>
                <a:cs typeface="+mn-cs"/>
              </a:rPr>
              <a:t>活动主办：秋叶</a:t>
            </a:r>
            <a:r>
              <a:rPr kumimoji="0" lang="en-US" altLang="zh-CN" sz="1100" b="0" i="0" u="none" strike="noStrike" kern="1200" cap="none" spc="0" normalizeH="0" baseline="0" noProof="0">
                <a:ln>
                  <a:noFill/>
                </a:ln>
                <a:solidFill>
                  <a:prstClr val="white">
                    <a:lumMod val="75000"/>
                  </a:prstClr>
                </a:solidFill>
                <a:effectLst/>
                <a:uLnTx/>
                <a:uFillTx/>
                <a:latin typeface="微软雅黑"/>
                <a:ea typeface="微软雅黑"/>
                <a:cs typeface="+mn-cs"/>
              </a:rPr>
              <a:t>PPT</a:t>
            </a:r>
            <a:endParaRPr kumimoji="0" lang="en-US" sz="1100" b="0" i="0" u="none" strike="noStrike" kern="1200" cap="none" spc="0" normalizeH="0" baseline="0" noProof="0">
              <a:ln>
                <a:noFill/>
              </a:ln>
              <a:solidFill>
                <a:prstClr val="white">
                  <a:lumMod val="75000"/>
                </a:prstClr>
              </a:solidFill>
              <a:effectLst/>
              <a:uLnTx/>
              <a:uFillTx/>
              <a:latin typeface="微软雅黑"/>
              <a:ea typeface="微软雅黑"/>
              <a:cs typeface="+mn-cs"/>
            </a:endParaRPr>
          </a:p>
        </p:txBody>
      </p:sp>
      <p:sp>
        <p:nvSpPr>
          <p:cNvPr id="15" name="文本框 14"/>
          <p:cNvSpPr txBox="1"/>
          <p:nvPr userDrawn="1"/>
        </p:nvSpPr>
        <p:spPr>
          <a:xfrm>
            <a:off x="6079638" y="2971888"/>
            <a:ext cx="2492943"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100" b="0" i="0" u="none" strike="noStrike" kern="1200" cap="none" spc="0" normalizeH="0" baseline="0" noProof="0">
                <a:ln>
                  <a:noFill/>
                </a:ln>
                <a:solidFill>
                  <a:prstClr val="white">
                    <a:lumMod val="75000"/>
                  </a:prstClr>
                </a:solidFill>
                <a:effectLst/>
                <a:uLnTx/>
                <a:uFillTx/>
                <a:latin typeface="微软雅黑"/>
                <a:ea typeface="微软雅黑"/>
                <a:cs typeface="+mn-cs"/>
              </a:rPr>
              <a:t>技术支持：微软听听文档</a:t>
            </a:r>
            <a:endParaRPr kumimoji="0" lang="en-US" sz="1100" b="0" i="0" u="none" strike="noStrike" kern="1200" cap="none" spc="0" normalizeH="0" baseline="0" noProof="0">
              <a:ln>
                <a:noFill/>
              </a:ln>
              <a:solidFill>
                <a:prstClr val="white">
                  <a:lumMod val="75000"/>
                </a:prstClr>
              </a:solidFill>
              <a:effectLst/>
              <a:uLnTx/>
              <a:uFillTx/>
              <a:latin typeface="微软雅黑"/>
              <a:ea typeface="微软雅黑"/>
              <a:cs typeface="+mn-cs"/>
            </a:endParaRPr>
          </a:p>
        </p:txBody>
      </p:sp>
      <p:sp>
        <p:nvSpPr>
          <p:cNvPr id="16" name="矩形 15"/>
          <p:cNvSpPr/>
          <p:nvPr userDrawn="1"/>
        </p:nvSpPr>
        <p:spPr>
          <a:xfrm>
            <a:off x="3600610" y="3494767"/>
            <a:ext cx="2318400" cy="2318400"/>
          </a:xfrm>
          <a:prstGeom prst="rect">
            <a:avLst/>
          </a:prstGeom>
          <a:solidFill>
            <a:schemeClr val="bg1"/>
          </a:solidFill>
          <a:ln w="57150">
            <a:solidFill>
              <a:srgbClr val="CB9B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46331" cy="369332"/>
          </a:xfrm>
          <a:prstGeom prst="rect">
            <a:avLst/>
          </a:prstGeom>
        </p:spPr>
        <p:txBody>
          <a:bodyPr wrap="none">
            <a:spAutoFit/>
          </a:bodyPr>
          <a:lstStyle/>
          <a:p>
            <a:pPr marL="0" marR="0" lvl="0" indent="0" defTabSz="608965"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a:ln>
                  <a:noFill/>
                </a:ln>
                <a:solidFill>
                  <a:srgbClr val="FFFFFF"/>
                </a:solidFill>
                <a:effectLst/>
                <a:uLnTx/>
                <a:uFillTx/>
                <a:latin typeface="Segoe UI Light"/>
                <a:ea typeface="微软雅黑"/>
                <a:cs typeface="Segoe UI Light"/>
              </a:rPr>
              <a:t>标注</a:t>
            </a:r>
            <a:endParaRPr kumimoji="0" lang="zh-CN" altLang="en-US" sz="18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1" name="矩形 10"/>
          <p:cNvSpPr/>
          <p:nvPr userDrawn="1"/>
        </p:nvSpPr>
        <p:spPr>
          <a:xfrm>
            <a:off x="2572589" y="759873"/>
            <a:ext cx="1402001" cy="2025170"/>
          </a:xfrm>
          <a:prstGeom prst="rect">
            <a:avLst/>
          </a:prstGeom>
        </p:spPr>
        <p:txBody>
          <a:bodyPr wrap="square">
            <a:spAutoFit/>
          </a:bodyPr>
          <a:lstStyle/>
          <a:p>
            <a:pPr marL="0" marR="0" lvl="0" indent="0" defTabSz="608965"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使用说明 </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8965"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8965"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8965"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8965"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8965"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8965"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声明</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2" name="矩形 11"/>
          <p:cNvSpPr/>
          <p:nvPr userDrawn="1"/>
        </p:nvSpPr>
        <p:spPr>
          <a:xfrm>
            <a:off x="4153010" y="759873"/>
            <a:ext cx="7074345" cy="2585323"/>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模板为作者原创，著作权归作者所有。</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您仅可以个人非商业用途使用本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a:t>
            </a:r>
            <a:r>
              <a:rPr kumimoji="0" lang="zh-CN" altLang="en-US" sz="1400" b="0" i="0" u="none" strike="noStrike" kern="1200" cap="none" spc="0" normalizeH="0" baseline="0" noProof="0">
                <a:ln>
                  <a:noFill/>
                </a:ln>
                <a:solidFill>
                  <a:prstClr val="white"/>
                </a:solidFill>
                <a:effectLst/>
                <a:uLnTx/>
                <a:uFillTx/>
                <a:latin typeface="+mn-lt"/>
                <a:ea typeface="微软雅黑" charset="0"/>
                <a:cs typeface="+mn-cs"/>
              </a:rPr>
              <a:t>未经权利人书面明确授权，不可将信息内容的全部或部分用于出售，或以出租、出借、转让、分销、发布等其他任何方式供他人使用</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a:t>
            </a:r>
            <a:r>
              <a:rPr kumimoji="0" lang="zh-CN" altLang="en-US" sz="1400" b="0" i="0" u="none" strike="noStrike" kern="1200" cap="none" spc="0" normalizeH="0" baseline="0" noProof="0">
                <a:ln>
                  <a:noFill/>
                </a:ln>
                <a:solidFill>
                  <a:prstClr val="white"/>
                </a:solidFill>
                <a:effectLst/>
                <a:uLnTx/>
                <a:uFillTx/>
                <a:latin typeface="+mn-lt"/>
                <a:ea typeface="微软雅黑" charset="0"/>
                <a:cs typeface="+mn-cs"/>
              </a:rPr>
              <a:t>否则将承担法律责任。</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8965"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8965"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8965"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OfficePLUS</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尊重知识产权并注重保护用户享有的各项权利。</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8965"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OfficePLUS</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拥有对本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模板进行展示、报道、宣传及用于市场活动的权利，若在比赛或商业应用过程中发生版权纠纷，其法律责任由作者本人承担。</a:t>
            </a: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8965" eaLnBrk="1" fontAlgn="auto" latinLnBrk="0" hangingPunct="1">
              <a:lnSpc>
                <a:spcPct val="100000"/>
              </a:lnSpc>
              <a:spcBef>
                <a:spcPts val="0"/>
              </a:spcBef>
              <a:spcAft>
                <a:spcPts val="0"/>
              </a:spcAft>
              <a:buClrTx/>
              <a:buSzTx/>
              <a:buFontTx/>
              <a:buNone/>
              <a:defRPr/>
            </a:pPr>
            <a:r>
              <a:rPr kumimoji="1" lang="en-US" altLang="zh-CN" sz="1000" b="0" i="0" u="none" strike="noStrike" kern="0" cap="none" spc="0" normalizeH="0" baseline="0" noProof="0" dirty="0">
                <a:ln>
                  <a:noFill/>
                </a:ln>
                <a:solidFill>
                  <a:prstClr val="white"/>
                </a:solidFill>
                <a:effectLst/>
                <a:uLnTx/>
                <a:uFillTx/>
                <a:latin typeface="Segoe UI Light"/>
                <a:ea typeface="微软雅黑" charset="0"/>
                <a:cs typeface="Segoe UI Light"/>
              </a:rPr>
              <a:t>OfficePLUS</a:t>
            </a:r>
            <a:endParaRPr kumimoji="0" lang="zh-CN" altLang="en-US" sz="1000" b="0" i="0" u="none" strike="noStrike" kern="0" cap="none" spc="0" normalizeH="0" baseline="0" noProof="0" dirty="0">
              <a:ln>
                <a:noFill/>
              </a:ln>
              <a:solidFill>
                <a:prstClr val="white"/>
              </a:solidFill>
              <a:effectLst/>
              <a:uLnTx/>
              <a:uFillTx/>
              <a:latin typeface="Segoe UI Light"/>
              <a:ea typeface="微软雅黑" charset="0"/>
              <a:cs typeface="Segoe UI Light"/>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4" name="图片占位符 3"/>
          <p:cNvSpPr>
            <a:spLocks noGrp="1"/>
          </p:cNvSpPr>
          <p:nvPr>
            <p:ph type="pic" sz="quarter" idx="12"/>
          </p:nvPr>
        </p:nvSpPr>
        <p:spPr>
          <a:xfrm>
            <a:off x="0" y="749300"/>
            <a:ext cx="12203394" cy="3191932"/>
          </a:xfrm>
          <a:prstGeom prst="rect">
            <a:avLst/>
          </a:prstGeom>
        </p:spPr>
        <p:txBody>
          <a:bodyPr/>
          <a:lstStyle/>
          <a:p>
            <a:endParaRPr lang="zh-CN" altLang="en-US"/>
          </a:p>
        </p:txBody>
      </p:sp>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3383857"/>
            <a:ext cx="10052879" cy="1060855"/>
          </a:xfrm>
          <a:prstGeom prst="rect">
            <a:avLst/>
          </a:prstGeom>
          <a:solidFill>
            <a:schemeClr val="bg1"/>
          </a:solidFill>
          <a:effectLst>
            <a:outerShdw blurRad="50800" dist="38100" dir="2700000" algn="tl" rotWithShape="0">
              <a:prstClr val="black">
                <a:alpha val="40000"/>
              </a:prstClr>
            </a:outerShdw>
          </a:effectLst>
        </p:spPr>
        <p:txBody>
          <a:bodyPr anchor="ctr">
            <a:noAutofit/>
          </a:bodyPr>
          <a:lstStyle>
            <a:lvl1pPr algn="ctr">
              <a:defRPr sz="5400" b="1">
                <a:solidFill>
                  <a:schemeClr val="accent1"/>
                </a:solidFill>
              </a:defRPr>
            </a:lvl1pPr>
          </a:lstStyle>
          <a:p>
            <a:r>
              <a:rPr lang="zh-CN" altLang="en-US" dirty="0"/>
              <a:t>单击此处编辑标题样式</a:t>
            </a:r>
          </a:p>
        </p:txBody>
      </p:sp>
      <p:sp>
        <p:nvSpPr>
          <p:cNvPr id="26" name="内容占位符 25"/>
          <p:cNvSpPr>
            <a:spLocks noGrp="1"/>
          </p:cNvSpPr>
          <p:nvPr>
            <p:ph sz="quarter" idx="10" hasCustomPrompt="1"/>
          </p:nvPr>
        </p:nvSpPr>
        <p:spPr>
          <a:xfrm>
            <a:off x="4644345" y="5798690"/>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C6124F18-99FF-4E25-B026-C95B196756F6}" type="datetime2">
              <a:rPr lang="zh-CN" altLang="en-US" smtClean="0"/>
              <a:t>​</a:t>
            </a:fld>
            <a:endParaRPr lang="zh-CN" altLang="en-US" dirty="0"/>
          </a:p>
        </p:txBody>
      </p:sp>
      <p:sp>
        <p:nvSpPr>
          <p:cNvPr id="32" name="文本占位符 31"/>
          <p:cNvSpPr>
            <a:spLocks noGrp="1"/>
          </p:cNvSpPr>
          <p:nvPr>
            <p:ph type="body" sz="quarter" idx="11"/>
          </p:nvPr>
        </p:nvSpPr>
        <p:spPr>
          <a:xfrm>
            <a:off x="4034910" y="5052868"/>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52715"/>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pic>
        <p:nvPicPr>
          <p:cNvPr id="12" name="图片 11"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5" name="平行四边形 4"/>
          <p:cNvSpPr/>
          <p:nvPr userDrawn="1"/>
        </p:nvSpPr>
        <p:spPr>
          <a:xfrm>
            <a:off x="4144710" y="1537750"/>
            <a:ext cx="8047290" cy="3189811"/>
          </a:xfrm>
          <a:prstGeom prst="parallelogram">
            <a:avLst>
              <a:gd name="adj" fmla="val 0"/>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descr="图片包含 建筑物&#10;&#10;自动生成的说明"/>
          <p:cNvPicPr>
            <a:picLocks noChangeAspect="1"/>
          </p:cNvPicPr>
          <p:nvPr userDrawn="1"/>
        </p:nvPicPr>
        <p:blipFill>
          <a:blip r:embed="rId3" cstate="print">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439986" y="2142500"/>
            <a:ext cx="8047290" cy="2590938"/>
          </a:xfrm>
          <a:prstGeom prst="rect">
            <a:avLst/>
          </a:prstGeom>
        </p:spPr>
      </p:pic>
      <p:sp>
        <p:nvSpPr>
          <p:cNvPr id="22" name="标题 1"/>
          <p:cNvSpPr>
            <a:spLocks noGrp="1"/>
          </p:cNvSpPr>
          <p:nvPr>
            <p:ph type="title" hasCustomPrompt="1"/>
          </p:nvPr>
        </p:nvSpPr>
        <p:spPr>
          <a:xfrm>
            <a:off x="5281297" y="2602227"/>
            <a:ext cx="6426437" cy="1060855"/>
          </a:xfrm>
          <a:prstGeom prst="rect">
            <a:avLst/>
          </a:prstGeom>
          <a:noFill/>
          <a:effectLst/>
        </p:spPr>
        <p:txBody>
          <a:bodyPr anchor="ctr">
            <a:noAutofit/>
          </a:bodyPr>
          <a:lstStyle>
            <a:lvl1pPr algn="ctr">
              <a:defRPr sz="4000" b="1">
                <a:solidFill>
                  <a:schemeClr val="accent1"/>
                </a:solidFill>
              </a:defRPr>
            </a:lvl1pPr>
          </a:lstStyle>
          <a:p>
            <a:r>
              <a:rPr lang="zh-CN" altLang="en-US" dirty="0"/>
              <a:t>单击此处编辑标题样式</a:t>
            </a:r>
          </a:p>
        </p:txBody>
      </p:sp>
      <p:sp>
        <p:nvSpPr>
          <p:cNvPr id="26" name="内容占位符 25"/>
          <p:cNvSpPr>
            <a:spLocks noGrp="1"/>
          </p:cNvSpPr>
          <p:nvPr>
            <p:ph sz="quarter" idx="10" hasCustomPrompt="1"/>
          </p:nvPr>
        </p:nvSpPr>
        <p:spPr>
          <a:xfrm>
            <a:off x="7341280" y="4870088"/>
            <a:ext cx="2244701" cy="454025"/>
          </a:xfrm>
          <a:prstGeom prst="rect">
            <a:avLst/>
          </a:prstGeom>
        </p:spPr>
        <p:txBody>
          <a:bodyPr anchor="ctr"/>
          <a:lstStyle>
            <a:lvl1pPr marL="0" indent="0" algn="ctr">
              <a:lnSpc>
                <a:spcPct val="100000"/>
              </a:lnSpc>
              <a:buNone/>
              <a:defRPr sz="1800">
                <a:solidFill>
                  <a:schemeClr val="accent2"/>
                </a:solidFill>
              </a:defRPr>
            </a:lvl1pPr>
          </a:lstStyle>
          <a:p>
            <a:pPr lvl="0"/>
            <a:fld id="{C6124F18-99FF-4E25-B026-C95B196756F6}" type="datetime2">
              <a:rPr lang="zh-CN" altLang="en-US" smtClean="0"/>
              <a:t>​</a:t>
            </a:fld>
            <a:endParaRPr lang="zh-CN" altLang="en-US" dirty="0"/>
          </a:p>
        </p:txBody>
      </p:sp>
      <p:sp>
        <p:nvSpPr>
          <p:cNvPr id="32" name="文本占位符 31"/>
          <p:cNvSpPr>
            <a:spLocks noGrp="1"/>
          </p:cNvSpPr>
          <p:nvPr>
            <p:ph type="body" sz="quarter" idx="11"/>
          </p:nvPr>
        </p:nvSpPr>
        <p:spPr>
          <a:xfrm>
            <a:off x="6819584" y="3810704"/>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15" name="图片占位符 14"/>
          <p:cNvSpPr>
            <a:spLocks noGrp="1"/>
          </p:cNvSpPr>
          <p:nvPr>
            <p:ph type="pic" sz="quarter" idx="12"/>
          </p:nvPr>
        </p:nvSpPr>
        <p:spPr>
          <a:xfrm>
            <a:off x="0" y="1119382"/>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6" name="图片 5"/>
          <p:cNvPicPr>
            <a:picLocks noChangeAspect="1"/>
          </p:cNvPicPr>
          <p:nvPr userDrawn="1"/>
        </p:nvPicPr>
        <p:blipFill>
          <a:blip r:embed="rId4"/>
          <a:stretch>
            <a:fillRect/>
          </a:stretch>
        </p:blipFill>
        <p:spPr>
          <a:xfrm>
            <a:off x="6524558" y="4410381"/>
            <a:ext cx="3935296" cy="209291"/>
          </a:xfrm>
          <a:prstGeom prst="rect">
            <a:avLst/>
          </a:prstGeom>
        </p:spPr>
      </p:pic>
      <p:pic>
        <p:nvPicPr>
          <p:cNvPr id="24" name="图片 23"/>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pic>
        <p:nvPicPr>
          <p:cNvPr id="27" name="图片 26"/>
          <p:cNvPicPr>
            <a:picLocks noChangeAspect="1"/>
          </p:cNvPicPr>
          <p:nvPr userDrawn="1"/>
        </p:nvPicPr>
        <p:blipFill rotWithShape="1">
          <a:blip r:embed="rId6"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4" name="组合 3"/>
          <p:cNvGrpSpPr/>
          <p:nvPr userDrawn="1"/>
        </p:nvGrpSpPr>
        <p:grpSpPr>
          <a:xfrm>
            <a:off x="304800" y="2455636"/>
            <a:ext cx="4122059" cy="1462680"/>
            <a:chOff x="304800" y="2709636"/>
            <a:chExt cx="4122059" cy="1462680"/>
          </a:xfrm>
        </p:grpSpPr>
        <p:grpSp>
          <p:nvGrpSpPr>
            <p:cNvPr id="5" name="组合 4"/>
            <p:cNvGrpSpPr/>
            <p:nvPr/>
          </p:nvGrpSpPr>
          <p:grpSpPr>
            <a:xfrm>
              <a:off x="304800" y="2709636"/>
              <a:ext cx="4122059" cy="1462680"/>
              <a:chOff x="667656" y="1497651"/>
              <a:chExt cx="4122059"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cstate="print">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2387598" y="1755350"/>
                <a:ext cx="2235199" cy="923330"/>
              </a:xfrm>
              <a:prstGeom prst="rect">
                <a:avLst/>
              </a:prstGeom>
              <a:noFill/>
            </p:spPr>
            <p:txBody>
              <a:bodyPr wrap="square" rtlCol="0">
                <a:spAutoFit/>
              </a:bodyPr>
              <a:lstStyle/>
              <a:p>
                <a:pPr algn="ctr"/>
                <a:r>
                  <a:rPr lang="zh-CN" altLang="en-US" sz="5400" b="1" dirty="0">
                    <a:solidFill>
                      <a:schemeClr val="accent1"/>
                    </a:solidFill>
                  </a:rPr>
                  <a:t>目  录</a:t>
                </a: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3" name="图片占位符 12"/>
          <p:cNvSpPr>
            <a:spLocks noGrp="1"/>
          </p:cNvSpPr>
          <p:nvPr>
            <p:ph type="pic" sz="quarter" idx="10"/>
          </p:nvPr>
        </p:nvSpPr>
        <p:spPr>
          <a:xfrm>
            <a:off x="5772150" y="0"/>
            <a:ext cx="6419850" cy="6858000"/>
          </a:xfrm>
          <a:prstGeom prst="rect">
            <a:avLst/>
          </a:prstGeom>
        </p:spPr>
        <p:txBody>
          <a:bodyPr/>
          <a:lstStyle/>
          <a:p>
            <a:endParaRPr lang="zh-CN" altLang="en-US"/>
          </a:p>
        </p:txBody>
      </p:sp>
      <p:sp>
        <p:nvSpPr>
          <p:cNvPr id="22" name="矩形 21"/>
          <p:cNvSpPr/>
          <p:nvPr userDrawn="1"/>
        </p:nvSpPr>
        <p:spPr>
          <a:xfrm flipV="1">
            <a:off x="5672624" y="0"/>
            <a:ext cx="90000" cy="6858000"/>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pic>
        <p:nvPicPr>
          <p:cNvPr id="15" name="图片 1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5" name="组合 4"/>
          <p:cNvGrpSpPr/>
          <p:nvPr/>
        </p:nvGrpSpPr>
        <p:grpSpPr>
          <a:xfrm>
            <a:off x="4034970" y="685800"/>
            <a:ext cx="4122060" cy="1462680"/>
            <a:chOff x="667655" y="1497651"/>
            <a:chExt cx="4122060"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cstate="print">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667655" y="1755350"/>
              <a:ext cx="4122059" cy="1015663"/>
            </a:xfrm>
            <a:prstGeom prst="rect">
              <a:avLst/>
            </a:prstGeom>
            <a:noFill/>
          </p:spPr>
          <p:txBody>
            <a:bodyPr wrap="square" rtlCol="0">
              <a:spAutoFit/>
            </a:bodyPr>
            <a:lstStyle/>
            <a:p>
              <a:pPr algn="ctr"/>
              <a:r>
                <a:rPr lang="zh-CN" altLang="en-US" sz="6000" b="1" dirty="0">
                  <a:solidFill>
                    <a:schemeClr val="accent1"/>
                  </a:solidFill>
                </a:rPr>
                <a:t>目         录</a:t>
              </a: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91047" y="797373"/>
            <a:ext cx="1590855" cy="1114981"/>
          </a:xfrm>
          <a:prstGeom prst="rect">
            <a:avLst/>
          </a:prstGeom>
        </p:spPr>
      </p:pic>
      <p:sp>
        <p:nvSpPr>
          <p:cNvPr id="13" name="图片占位符 12"/>
          <p:cNvSpPr>
            <a:spLocks noGrp="1"/>
          </p:cNvSpPr>
          <p:nvPr userDrawn="1">
            <p:ph type="pic" sz="quarter" idx="10"/>
          </p:nvPr>
        </p:nvSpPr>
        <p:spPr>
          <a:xfrm>
            <a:off x="-19050" y="3428999"/>
            <a:ext cx="12211050" cy="3428999"/>
          </a:xfrm>
          <a:prstGeom prst="rect">
            <a:avLst/>
          </a:prstGeom>
        </p:spPr>
        <p:txBody>
          <a:bodyPr/>
          <a:lstStyle/>
          <a:p>
            <a:endParaRPr lang="zh-CN" altLang="en-US"/>
          </a:p>
        </p:txBody>
      </p:sp>
      <p:sp>
        <p:nvSpPr>
          <p:cNvPr id="14" name="矩形 13"/>
          <p:cNvSpPr/>
          <p:nvPr userDrawn="1"/>
        </p:nvSpPr>
        <p:spPr>
          <a:xfrm rot="16200000" flipV="1">
            <a:off x="6051001" y="-2738344"/>
            <a:ext cx="90000" cy="12198901"/>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章节过渡页">
    <p:spTree>
      <p:nvGrpSpPr>
        <p:cNvPr id="1" name=""/>
        <p:cNvGrpSpPr/>
        <p:nvPr/>
      </p:nvGrpSpPr>
      <p:grpSpPr>
        <a:xfrm>
          <a:off x="0" y="0"/>
          <a:ext cx="0" cy="0"/>
          <a:chOff x="0" y="0"/>
          <a:chExt cx="0" cy="0"/>
        </a:xfrm>
      </p:grpSpPr>
      <p:pic>
        <p:nvPicPr>
          <p:cNvPr id="8" name="图片 7"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6200000">
            <a:off x="6051000" y="-2616750"/>
            <a:ext cx="90000" cy="12192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14"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p>
        </p:txBody>
      </p:sp>
      <p:pic>
        <p:nvPicPr>
          <p:cNvPr id="35" name="图片 34"/>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39"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章节过渡页-2">
    <p:spTree>
      <p:nvGrpSpPr>
        <p:cNvPr id="1" name=""/>
        <p:cNvGrpSpPr/>
        <p:nvPr/>
      </p:nvGrpSpPr>
      <p:grpSpPr>
        <a:xfrm>
          <a:off x="0" y="0"/>
          <a:ext cx="0" cy="0"/>
          <a:chOff x="0" y="0"/>
          <a:chExt cx="0" cy="0"/>
        </a:xfrm>
      </p:grpSpPr>
      <p:pic>
        <p:nvPicPr>
          <p:cNvPr id="9" name="图片 8"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0800000">
            <a:off x="5885901" y="-45000"/>
            <a:ext cx="90000" cy="694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5842000" cy="6877050"/>
          </a:xfrm>
          <a:prstGeom prst="rect">
            <a:avLst/>
          </a:prstGeom>
        </p:spPr>
        <p:txBody>
          <a:bodyPr/>
          <a:lstStyle/>
          <a:p>
            <a:endParaRPr lang="zh-CN" altLang="en-US" dirty="0"/>
          </a:p>
        </p:txBody>
      </p:sp>
      <p:sp>
        <p:nvSpPr>
          <p:cNvPr id="14" name="标题 13"/>
          <p:cNvSpPr>
            <a:spLocks noGrp="1"/>
          </p:cNvSpPr>
          <p:nvPr>
            <p:ph type="title"/>
          </p:nvPr>
        </p:nvSpPr>
        <p:spPr>
          <a:xfrm>
            <a:off x="6238874" y="3047028"/>
            <a:ext cx="5648325"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p>
        </p:txBody>
      </p:sp>
      <p:sp>
        <p:nvSpPr>
          <p:cNvPr id="39" name="文本占位符 38"/>
          <p:cNvSpPr>
            <a:spLocks noGrp="1"/>
          </p:cNvSpPr>
          <p:nvPr>
            <p:ph type="body" sz="quarter" idx="11" hasCustomPrompt="1"/>
          </p:nvPr>
        </p:nvSpPr>
        <p:spPr>
          <a:xfrm>
            <a:off x="6238874" y="4054685"/>
            <a:ext cx="5648325"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pic>
        <p:nvPicPr>
          <p:cNvPr id="7" name="图片 6"/>
          <p:cNvPicPr>
            <a:picLocks noChangeAspect="1"/>
          </p:cNvPicPr>
          <p:nvPr userDrawn="1"/>
        </p:nvPicPr>
        <p:blipFill rotWithShape="1">
          <a:blip r:embed="rId3" cstate="print"/>
          <a:srcRect l="49487" r="1345"/>
          <a:stretch>
            <a:fillRect/>
          </a:stretch>
        </p:blipFill>
        <p:spPr>
          <a:xfrm>
            <a:off x="6238430" y="6041797"/>
            <a:ext cx="5920443" cy="411617"/>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pic>
        <p:nvPicPr>
          <p:cNvPr id="4" name="图片 3"/>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21" name="文本占位符 31"/>
          <p:cNvSpPr>
            <a:spLocks noGrp="1"/>
          </p:cNvSpPr>
          <p:nvPr>
            <p:ph type="body" sz="quarter" idx="14"/>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11" name="平行四边形 1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平行四边形 1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仅标题(标题导航)">
    <p:spTree>
      <p:nvGrpSpPr>
        <p:cNvPr id="1" name=""/>
        <p:cNvGrpSpPr/>
        <p:nvPr/>
      </p:nvGrpSpPr>
      <p:grpSpPr>
        <a:xfrm>
          <a:off x="0" y="0"/>
          <a:ext cx="0" cy="0"/>
          <a:chOff x="0" y="0"/>
          <a:chExt cx="0" cy="0"/>
        </a:xfrm>
      </p:grpSpPr>
      <p:pic>
        <p:nvPicPr>
          <p:cNvPr id="24" name="图片 2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11" name="平行四边形 10"/>
          <p:cNvSpPr/>
          <p:nvPr userDrawn="1"/>
        </p:nvSpPr>
        <p:spPr>
          <a:xfrm>
            <a:off x="995330" y="105510"/>
            <a:ext cx="1957419" cy="512879"/>
          </a:xfrm>
          <a:prstGeom prst="parallelogram">
            <a:avLst>
              <a:gd name="adj" fmla="val 4305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solidFill>
              </a:rPr>
              <a:t>标题一</a:t>
            </a:r>
          </a:p>
        </p:txBody>
      </p:sp>
      <p:sp>
        <p:nvSpPr>
          <p:cNvPr id="12" name="平行四边形 11"/>
          <p:cNvSpPr/>
          <p:nvPr userDrawn="1"/>
        </p:nvSpPr>
        <p:spPr>
          <a:xfrm>
            <a:off x="2831521"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lumMod val="60000"/>
                    <a:lumOff val="40000"/>
                  </a:schemeClr>
                </a:solidFill>
              </a:rPr>
              <a:t>标题二</a:t>
            </a:r>
          </a:p>
        </p:txBody>
      </p:sp>
      <p:sp>
        <p:nvSpPr>
          <p:cNvPr id="15" name="平行四边形 14"/>
          <p:cNvSpPr/>
          <p:nvPr userDrawn="1"/>
        </p:nvSpPr>
        <p:spPr>
          <a:xfrm>
            <a:off x="4645215"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标题三</a:t>
            </a:r>
          </a:p>
        </p:txBody>
      </p:sp>
      <p:sp>
        <p:nvSpPr>
          <p:cNvPr id="16" name="平行四边形 15"/>
          <p:cNvSpPr/>
          <p:nvPr userDrawn="1"/>
        </p:nvSpPr>
        <p:spPr>
          <a:xfrm>
            <a:off x="6481406"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标题四</a:t>
            </a:r>
          </a:p>
        </p:txBody>
      </p:sp>
      <p:sp>
        <p:nvSpPr>
          <p:cNvPr id="17" name="平行四边形 16"/>
          <p:cNvSpPr/>
          <p:nvPr userDrawn="1"/>
        </p:nvSpPr>
        <p:spPr>
          <a:xfrm>
            <a:off x="8295100"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标题五</a:t>
            </a:r>
          </a:p>
        </p:txBody>
      </p:sp>
      <p:pic>
        <p:nvPicPr>
          <p:cNvPr id="18" name="图片 17"/>
          <p:cNvPicPr>
            <a:picLocks noChangeAspect="1"/>
          </p:cNvPicPr>
          <p:nvPr userDrawn="1"/>
        </p:nvPicPr>
        <p:blipFill rotWithShape="1">
          <a:blip r:embed="rId4" cstate="print"/>
          <a:srcRect r="1346"/>
          <a:stretch>
            <a:fillRect/>
          </a:stretch>
        </p:blipFill>
        <p:spPr>
          <a:xfrm>
            <a:off x="516" y="6041797"/>
            <a:ext cx="12166903" cy="411617"/>
          </a:xfrm>
          <a:prstGeom prst="rect">
            <a:avLst/>
          </a:prstGeom>
        </p:spPr>
      </p:pic>
      <p:sp>
        <p:nvSpPr>
          <p:cNvPr id="21" name="平行四边形 2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8.xml"/><Relationship Id="rId1"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灯片编号占位符 5"/>
          <p:cNvSpPr>
            <a:spLocks noGrp="1"/>
          </p:cNvSpPr>
          <p:nvPr>
            <p:ph type="sldNum" sz="quarter" idx="4"/>
          </p:nvPr>
        </p:nvSpPr>
        <p:spPr>
          <a:xfrm>
            <a:off x="10849970" y="6515101"/>
            <a:ext cx="1037230" cy="342900"/>
          </a:xfrm>
          <a:prstGeom prst="rect">
            <a:avLst/>
          </a:prstGeom>
        </p:spPr>
        <p:txBody>
          <a:bodyPr vert="horz" lIns="91440" tIns="45720" rIns="91440" bIns="45720" rtlCol="0" anchor="ctr"/>
          <a:lstStyle>
            <a:lvl1pPr algn="r">
              <a:defRPr sz="1200">
                <a:solidFill>
                  <a:schemeClr val="tx1">
                    <a:tint val="75000"/>
                  </a:schemeClr>
                </a:solidFill>
              </a:defRPr>
            </a:lvl1pPr>
          </a:lstStyle>
          <a:p>
            <a:fld id="{548644C6-89F0-466C-949F-E70AD72679A8}"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6" r:id="rId1"/>
    <p:sldLayoutId id="2147483667"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7.png"/><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0.xml"/><Relationship Id="rId5" Type="http://schemas.openxmlformats.org/officeDocument/2006/relationships/image" Target="../media/image22.png"/><Relationship Id="rId4" Type="http://schemas.openxmlformats.org/officeDocument/2006/relationships/image" Target="../media/image2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a:xfrm>
            <a:off x="1406318" y="2016174"/>
            <a:ext cx="9379365" cy="1060855"/>
          </a:xfrm>
        </p:spPr>
        <p:txBody>
          <a:bodyPr/>
          <a:lstStyle/>
          <a:p>
            <a:r>
              <a:rPr lang="en-US" dirty="0"/>
              <a:t>Symmetric Encryption</a:t>
            </a:r>
          </a:p>
        </p:txBody>
      </p:sp>
      <p:sp>
        <p:nvSpPr>
          <p:cNvPr id="3" name="内容占位符 2"/>
          <p:cNvSpPr>
            <a:spLocks noGrp="1"/>
          </p:cNvSpPr>
          <p:nvPr>
            <p:ph sz="quarter" idx="10"/>
          </p:nvPr>
        </p:nvSpPr>
        <p:spPr/>
        <p:txBody>
          <a:bodyPr/>
          <a:lstStyle/>
          <a:p>
            <a:r>
              <a:rPr lang="en-US" altLang="zh-CN"/>
              <a:t>19/12/2021</a:t>
            </a:r>
            <a:endParaRPr lang="en-US" altLang="zh-CN" dirty="0"/>
          </a:p>
        </p:txBody>
      </p:sp>
      <p:sp>
        <p:nvSpPr>
          <p:cNvPr id="10" name="文本占位符 9"/>
          <p:cNvSpPr>
            <a:spLocks noGrp="1"/>
          </p:cNvSpPr>
          <p:nvPr>
            <p:ph type="body" sz="quarter" idx="11"/>
          </p:nvPr>
        </p:nvSpPr>
        <p:spPr>
          <a:xfrm>
            <a:off x="3291205" y="4407535"/>
            <a:ext cx="5610225" cy="598170"/>
          </a:xfrm>
        </p:spPr>
        <p:txBody>
          <a:bodyPr/>
          <a:lstStyle/>
          <a:p>
            <a:r>
              <a:rPr lang="en-US" altLang="zh-CN" dirty="0"/>
              <a:t>Qilong Lin,  Huidong Xu</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 name="图片占位符 59" descr="图片包含 天空, 户外, 建筑物&#10;&#10;自动生成的说明"/>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t="28688" b="28688"/>
          <a:stretch>
            <a:fillRect/>
          </a:stretch>
        </p:blipFill>
        <p:spPr/>
      </p:pic>
      <p:sp>
        <p:nvSpPr>
          <p:cNvPr id="68" name="标题 67"/>
          <p:cNvSpPr>
            <a:spLocks noGrp="1"/>
          </p:cNvSpPr>
          <p:nvPr>
            <p:ph type="title"/>
          </p:nvPr>
        </p:nvSpPr>
        <p:spPr/>
        <p:txBody>
          <a:bodyPr/>
          <a:lstStyle/>
          <a:p>
            <a:r>
              <a:rPr lang="en-US" altLang="zh-CN" dirty="0"/>
              <a:t>Algorithms</a:t>
            </a:r>
          </a:p>
        </p:txBody>
      </p:sp>
      <p:grpSp>
        <p:nvGrpSpPr>
          <p:cNvPr id="2" name="组合 1"/>
          <p:cNvGrpSpPr/>
          <p:nvPr/>
        </p:nvGrpSpPr>
        <p:grpSpPr>
          <a:xfrm>
            <a:off x="1048224" y="3047028"/>
            <a:ext cx="2895125" cy="3181080"/>
            <a:chOff x="1048225" y="3047028"/>
            <a:chExt cx="2862842" cy="3181080"/>
          </a:xfrm>
        </p:grpSpPr>
        <p:sp>
          <p:nvSpPr>
            <p:cNvPr id="5" name="矩形 4"/>
            <p:cNvSpPr/>
            <p:nvPr/>
          </p:nvSpPr>
          <p:spPr>
            <a:xfrm>
              <a:off x="1048225" y="3047028"/>
              <a:ext cx="2862842" cy="3180036"/>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800" b="1" dirty="0">
                  <a:solidFill>
                    <a:schemeClr val="accent1"/>
                  </a:solidFill>
                </a:rPr>
                <a:t>03</a:t>
              </a:r>
              <a:endParaRPr lang="zh-CN" altLang="en-US" sz="13800" b="1" dirty="0">
                <a:solidFill>
                  <a:schemeClr val="accent1"/>
                </a:solidFill>
              </a:endParaRPr>
            </a:p>
          </p:txBody>
        </p:sp>
        <p:sp>
          <p:nvSpPr>
            <p:cNvPr id="6" name="矩形 5"/>
            <p:cNvSpPr/>
            <p:nvPr/>
          </p:nvSpPr>
          <p:spPr>
            <a:xfrm rot="16200000">
              <a:off x="2434933" y="4751974"/>
              <a:ext cx="90000" cy="286226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1"/>
          </p:nvPr>
        </p:nvSpPr>
        <p:spPr/>
        <p:txBody>
          <a:bodyPr/>
          <a:lstStyle/>
          <a:p>
            <a:r>
              <a:rPr lang="en-US" altLang="zh-CN" dirty="0">
                <a:sym typeface="+mn-ea"/>
              </a:rPr>
              <a:t>Symmetric Algorithms</a:t>
            </a:r>
            <a:endParaRPr lang="en-US" altLang="zh-CN" dirty="0"/>
          </a:p>
        </p:txBody>
      </p:sp>
      <p:sp>
        <p:nvSpPr>
          <p:cNvPr id="6" name="文本占位符 5"/>
          <p:cNvSpPr>
            <a:spLocks noGrp="1"/>
          </p:cNvSpPr>
          <p:nvPr>
            <p:ph type="body" sz="quarter" idx="12"/>
          </p:nvPr>
        </p:nvSpPr>
        <p:spPr/>
        <p:txBody>
          <a:bodyPr/>
          <a:lstStyle/>
          <a:p>
            <a:endParaRPr lang="zh-CN" altLang="en-US"/>
          </a:p>
        </p:txBody>
      </p:sp>
      <p:sp>
        <p:nvSpPr>
          <p:cNvPr id="7" name="文本占位符 6"/>
          <p:cNvSpPr>
            <a:spLocks noGrp="1"/>
          </p:cNvSpPr>
          <p:nvPr>
            <p:ph type="body" sz="quarter" idx="13"/>
          </p:nvPr>
        </p:nvSpPr>
        <p:spPr/>
        <p:txBody>
          <a:bodyPr/>
          <a:lstStyle/>
          <a:p>
            <a:endParaRPr lang="zh-CN" altLang="en-US"/>
          </a:p>
        </p:txBody>
      </p:sp>
      <p:sp>
        <p:nvSpPr>
          <p:cNvPr id="9" name="矩形: 圆角 8"/>
          <p:cNvSpPr/>
          <p:nvPr/>
        </p:nvSpPr>
        <p:spPr>
          <a:xfrm>
            <a:off x="1075351" y="1592263"/>
            <a:ext cx="10071620" cy="3981223"/>
          </a:xfrm>
          <a:prstGeom prst="roundRect">
            <a:avLst>
              <a:gd name="adj" fmla="val 0"/>
            </a:avLst>
          </a:pr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gn="just"/>
            <a:endParaRPr lang="zh-CN" altLang="en-US" dirty="0"/>
          </a:p>
        </p:txBody>
      </p:sp>
      <p:sp>
        <p:nvSpPr>
          <p:cNvPr id="11" name="平行四边形 10"/>
          <p:cNvSpPr/>
          <p:nvPr/>
        </p:nvSpPr>
        <p:spPr>
          <a:xfrm>
            <a:off x="1251578" y="1702990"/>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文本框 2"/>
          <p:cNvSpPr txBox="1"/>
          <p:nvPr/>
        </p:nvSpPr>
        <p:spPr>
          <a:xfrm>
            <a:off x="1725143" y="1859915"/>
            <a:ext cx="8694263" cy="3138170"/>
          </a:xfrm>
          <a:prstGeom prst="rect">
            <a:avLst/>
          </a:prstGeom>
          <a:noFill/>
        </p:spPr>
        <p:txBody>
          <a:bodyPr wrap="square" rtlCol="0">
            <a:spAutoFit/>
          </a:bodyPr>
          <a:lstStyle/>
          <a:p>
            <a:pPr fontAlgn="auto">
              <a:lnSpc>
                <a:spcPct val="100000"/>
              </a:lnSpc>
            </a:pPr>
            <a:r>
              <a:rPr lang="en-US" altLang="zh-CN" b="1" i="1" dirty="0">
                <a:solidFill>
                  <a:schemeClr val="tx1">
                    <a:lumMod val="75000"/>
                    <a:lumOff val="25000"/>
                  </a:schemeClr>
                </a:solidFill>
                <a:latin typeface="Arial Bold Italic" panose="020B0604020202090204" charset="0"/>
                <a:cs typeface="Arial Bold Italic" panose="020B0604020202090204" charset="0"/>
              </a:rPr>
              <a:t>DES.    	</a:t>
            </a:r>
            <a:r>
              <a:rPr lang="en-US" altLang="zh-CN" dirty="0">
                <a:solidFill>
                  <a:schemeClr val="tx1">
                    <a:lumMod val="75000"/>
                    <a:lumOff val="25000"/>
                  </a:schemeClr>
                </a:solidFill>
                <a:latin typeface="Arial" panose="020B0604020202090204" pitchFamily="34" charset="0"/>
                <a:cs typeface="Arial" panose="020B0604020202090204" pitchFamily="34" charset="0"/>
              </a:rPr>
              <a:t>A</a:t>
            </a:r>
            <a:r>
              <a:rPr lang="en-US" altLang="zh-CN" dirty="0">
                <a:solidFill>
                  <a:schemeClr val="tx1">
                    <a:lumMod val="75000"/>
                    <a:lumOff val="25000"/>
                  </a:schemeClr>
                </a:solidFill>
              </a:rPr>
              <a:t>n algorithm that takes a fixed-length string or plaintext bitsand transforms it through a series of complicated operations into another ciphertext bitstring of thesame length.</a:t>
            </a:r>
          </a:p>
          <a:p>
            <a:pPr fontAlgn="auto">
              <a:lnSpc>
                <a:spcPct val="100000"/>
              </a:lnSpc>
            </a:pPr>
            <a:endParaRPr lang="en-US" altLang="zh-CN" dirty="0">
              <a:solidFill>
                <a:schemeClr val="tx1">
                  <a:lumMod val="75000"/>
                  <a:lumOff val="25000"/>
                </a:schemeClr>
              </a:solidFill>
            </a:endParaRPr>
          </a:p>
          <a:p>
            <a:pPr fontAlgn="auto">
              <a:lnSpc>
                <a:spcPct val="100000"/>
              </a:lnSpc>
            </a:pPr>
            <a:r>
              <a:rPr lang="en-US" altLang="zh-CN" b="1" i="1" dirty="0">
                <a:solidFill>
                  <a:schemeClr val="tx1">
                    <a:lumMod val="75000"/>
                    <a:lumOff val="25000"/>
                  </a:schemeClr>
                </a:solidFill>
                <a:latin typeface="Arial Bold Italic" panose="020B0604020202090204" charset="0"/>
                <a:cs typeface="Arial Bold Italic" panose="020B0604020202090204" charset="0"/>
              </a:rPr>
              <a:t>3DES.	</a:t>
            </a:r>
            <a:r>
              <a:rPr lang="en-US" altLang="zh-CN" dirty="0">
                <a:solidFill>
                  <a:schemeClr val="tx1">
                    <a:lumMod val="75000"/>
                    <a:lumOff val="25000"/>
                  </a:schemeClr>
                </a:solidFill>
                <a:latin typeface="Arial" panose="020B0604020202090204" pitchFamily="34" charset="0"/>
                <a:cs typeface="Arial" panose="020B0604020202090204" pitchFamily="34" charset="0"/>
              </a:rPr>
              <a:t>A symmetric-key block copher, which applies the DES cipher algorithm three times to each data block.The data Encryption Standard’s (DES) 56-bit key is no longer considered adequate in the face of moderncryptanalytic techniques and supercomputing power.</a:t>
            </a:r>
          </a:p>
          <a:p>
            <a:pPr fontAlgn="auto">
              <a:lnSpc>
                <a:spcPct val="100000"/>
              </a:lnSpc>
            </a:pPr>
            <a:endParaRPr lang="en-US" altLang="zh-CN" b="1" i="1" dirty="0">
              <a:solidFill>
                <a:schemeClr val="tx1">
                  <a:lumMod val="75000"/>
                  <a:lumOff val="25000"/>
                </a:schemeClr>
              </a:solidFill>
              <a:latin typeface="Arial Bold Italic" panose="020B0604020202090204" charset="0"/>
              <a:cs typeface="Arial Bold Italic" panose="020B0604020202090204" charset="0"/>
            </a:endParaRPr>
          </a:p>
          <a:p>
            <a:pPr fontAlgn="auto">
              <a:lnSpc>
                <a:spcPct val="100000"/>
              </a:lnSpc>
            </a:pPr>
            <a:r>
              <a:rPr lang="en-US" altLang="zh-CN" b="1" i="1" dirty="0">
                <a:solidFill>
                  <a:schemeClr val="tx1">
                    <a:lumMod val="75000"/>
                    <a:lumOff val="25000"/>
                  </a:schemeClr>
                </a:solidFill>
                <a:latin typeface="Arial Bold Italic" panose="020B0604020202090204" charset="0"/>
                <a:cs typeface="Arial Bold Italic" panose="020B0604020202090204" charset="0"/>
              </a:rPr>
              <a:t>AES.    </a:t>
            </a:r>
            <a:r>
              <a:rPr lang="en-US" altLang="zh-CN" dirty="0">
                <a:solidFill>
                  <a:schemeClr val="tx1">
                    <a:lumMod val="75000"/>
                    <a:lumOff val="25000"/>
                  </a:schemeClr>
                </a:solidFill>
              </a:rPr>
              <a:t> An iterative instead of Feistel cipher. It is based on two common techniques to encrypt anddecrypt data knowned as substitution and permutation network (SPN). </a:t>
            </a:r>
          </a:p>
        </p:txBody>
      </p:sp>
      <p:sp>
        <p:nvSpPr>
          <p:cNvPr id="14" name="right-quote-sign_36811"/>
          <p:cNvSpPr>
            <a:spLocks noChangeAspect="1"/>
          </p:cNvSpPr>
          <p:nvPr/>
        </p:nvSpPr>
        <p:spPr bwMode="auto">
          <a:xfrm>
            <a:off x="10833793" y="5336828"/>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a:xfrm>
            <a:off x="1075055" y="43815"/>
            <a:ext cx="7941945" cy="598170"/>
          </a:xfrm>
        </p:spPr>
        <p:txBody>
          <a:bodyPr/>
          <a:lstStyle/>
          <a:p>
            <a:r>
              <a:rPr lang="en-US" altLang="zh-CN" dirty="0"/>
              <a:t>Data Encryption Standard (DES)</a:t>
            </a:r>
          </a:p>
        </p:txBody>
      </p:sp>
      <p:sp>
        <p:nvSpPr>
          <p:cNvPr id="6" name="矩形: 圆角 8"/>
          <p:cNvSpPr/>
          <p:nvPr/>
        </p:nvSpPr>
        <p:spPr>
          <a:xfrm>
            <a:off x="641350" y="3867785"/>
            <a:ext cx="10909935" cy="2360930"/>
          </a:xfrm>
          <a:prstGeom prst="roundRect">
            <a:avLst>
              <a:gd name="adj" fmla="val 0"/>
            </a:avLst>
          </a:pr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gn="just"/>
            <a:endParaRPr lang="zh-CN" altLang="en-US" dirty="0"/>
          </a:p>
        </p:txBody>
      </p:sp>
      <p:sp>
        <p:nvSpPr>
          <p:cNvPr id="8" name="文本框 2"/>
          <p:cNvSpPr txBox="1"/>
          <p:nvPr/>
        </p:nvSpPr>
        <p:spPr>
          <a:xfrm>
            <a:off x="1355090" y="4043045"/>
            <a:ext cx="9481185" cy="2011045"/>
          </a:xfrm>
          <a:prstGeom prst="rect">
            <a:avLst/>
          </a:prstGeom>
          <a:noFill/>
        </p:spPr>
        <p:txBody>
          <a:bodyPr wrap="square" rtlCol="0">
            <a:spAutoFit/>
          </a:bodyPr>
          <a:lstStyle/>
          <a:p>
            <a:pPr>
              <a:lnSpc>
                <a:spcPct val="130000"/>
              </a:lnSpc>
            </a:pPr>
            <a:r>
              <a:rPr lang="en-US" altLang="zh-CN" sz="1600" dirty="0">
                <a:solidFill>
                  <a:schemeClr val="tx1">
                    <a:lumMod val="75000"/>
                    <a:lumOff val="25000"/>
                  </a:schemeClr>
                </a:solidFill>
              </a:rPr>
              <a:t>In the case of DES, the block size is 64 bits. DES also uses a key to customize thetransformation, so that decryption can supposedly only be performed by those who know the particularkey used to encrypt. The key ostensibly consists of 64 bits, however, only 56 of these are actually used by2</a:t>
            </a:r>
          </a:p>
          <a:p>
            <a:pPr>
              <a:lnSpc>
                <a:spcPct val="130000"/>
              </a:lnSpc>
            </a:pPr>
            <a:r>
              <a:rPr lang="en-US" altLang="zh-CN" sz="1600" dirty="0">
                <a:solidFill>
                  <a:schemeClr val="tx1">
                    <a:lumMod val="75000"/>
                    <a:lumOff val="25000"/>
                  </a:schemeClr>
                </a:solidFill>
              </a:rPr>
              <a:t>the algorithm. 8 bits are used solely for checking parity, and are thereafter discarded. Hence the effectivekey length is 56 bits. Decryptionuses the same structure as encryption, but with the keys used in reverseorder.</a:t>
            </a:r>
          </a:p>
        </p:txBody>
      </p:sp>
      <p:pic>
        <p:nvPicPr>
          <p:cNvPr id="3" name="Picture 2" descr="des_procedure"/>
          <p:cNvPicPr>
            <a:picLocks noChangeAspect="1"/>
          </p:cNvPicPr>
          <p:nvPr/>
        </p:nvPicPr>
        <p:blipFill>
          <a:blip r:embed="rId2"/>
          <a:stretch>
            <a:fillRect/>
          </a:stretch>
        </p:blipFill>
        <p:spPr>
          <a:xfrm>
            <a:off x="640080" y="1318895"/>
            <a:ext cx="10910570" cy="204787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a:xfrm>
            <a:off x="1075055" y="43815"/>
            <a:ext cx="7941945" cy="598170"/>
          </a:xfrm>
        </p:spPr>
        <p:txBody>
          <a:bodyPr/>
          <a:lstStyle/>
          <a:p>
            <a:r>
              <a:rPr lang="en-US" altLang="zh-CN" dirty="0"/>
              <a:t>Advanced Encryption Standard (AES)</a:t>
            </a:r>
          </a:p>
        </p:txBody>
      </p:sp>
      <p:pic>
        <p:nvPicPr>
          <p:cNvPr id="5" name="Picture 4" descr="aes_procudure"/>
          <p:cNvPicPr>
            <a:picLocks noChangeAspect="1"/>
          </p:cNvPicPr>
          <p:nvPr/>
        </p:nvPicPr>
        <p:blipFill>
          <a:blip r:embed="rId2"/>
          <a:stretch>
            <a:fillRect/>
          </a:stretch>
        </p:blipFill>
        <p:spPr>
          <a:xfrm>
            <a:off x="770255" y="862330"/>
            <a:ext cx="4040505" cy="5982970"/>
          </a:xfrm>
          <a:prstGeom prst="rect">
            <a:avLst/>
          </a:prstGeom>
        </p:spPr>
      </p:pic>
      <p:sp>
        <p:nvSpPr>
          <p:cNvPr id="6" name="矩形: 圆角 8"/>
          <p:cNvSpPr/>
          <p:nvPr/>
        </p:nvSpPr>
        <p:spPr>
          <a:xfrm>
            <a:off x="5220335" y="1791970"/>
            <a:ext cx="5926455" cy="3781425"/>
          </a:xfrm>
          <a:prstGeom prst="roundRect">
            <a:avLst>
              <a:gd name="adj" fmla="val 0"/>
            </a:avLst>
          </a:pr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gn="just"/>
            <a:endParaRPr lang="zh-CN" altLang="en-US" dirty="0"/>
          </a:p>
        </p:txBody>
      </p:sp>
      <p:sp>
        <p:nvSpPr>
          <p:cNvPr id="8" name="文本框 2"/>
          <p:cNvSpPr txBox="1"/>
          <p:nvPr/>
        </p:nvSpPr>
        <p:spPr>
          <a:xfrm>
            <a:off x="5878195" y="2437765"/>
            <a:ext cx="4611370" cy="2489200"/>
          </a:xfrm>
          <a:prstGeom prst="rect">
            <a:avLst/>
          </a:prstGeom>
          <a:noFill/>
        </p:spPr>
        <p:txBody>
          <a:bodyPr wrap="square" rtlCol="0">
            <a:spAutoFit/>
          </a:bodyPr>
          <a:lstStyle/>
          <a:p>
            <a:pPr>
              <a:lnSpc>
                <a:spcPct val="130000"/>
              </a:lnSpc>
            </a:pPr>
            <a:r>
              <a:rPr lang="en-US" altLang="zh-CN" sz="2400" dirty="0">
                <a:solidFill>
                  <a:schemeClr val="tx1">
                    <a:lumMod val="75000"/>
                    <a:lumOff val="25000"/>
                  </a:schemeClr>
                </a:solidFill>
              </a:rPr>
              <a:t>1. The Substitute Bytes Step.</a:t>
            </a:r>
          </a:p>
          <a:p>
            <a:pPr>
              <a:lnSpc>
                <a:spcPct val="130000"/>
              </a:lnSpc>
            </a:pPr>
            <a:r>
              <a:rPr lang="en-US" altLang="zh-CN" sz="2400" dirty="0">
                <a:solidFill>
                  <a:schemeClr val="tx1">
                    <a:lumMod val="75000"/>
                    <a:lumOff val="25000"/>
                  </a:schemeClr>
                </a:solidFill>
              </a:rPr>
              <a:t>2. The ShiftRows Step.</a:t>
            </a:r>
          </a:p>
          <a:p>
            <a:pPr>
              <a:lnSpc>
                <a:spcPct val="130000"/>
              </a:lnSpc>
            </a:pPr>
            <a:r>
              <a:rPr lang="en-US" altLang="zh-CN" sz="2400" dirty="0">
                <a:solidFill>
                  <a:schemeClr val="tx1">
                    <a:lumMod val="75000"/>
                    <a:lumOff val="25000"/>
                  </a:schemeClr>
                </a:solidFill>
              </a:rPr>
              <a:t>3. The MixColumns Step.</a:t>
            </a:r>
          </a:p>
          <a:p>
            <a:pPr>
              <a:lnSpc>
                <a:spcPct val="130000"/>
              </a:lnSpc>
            </a:pPr>
            <a:r>
              <a:rPr lang="en-US" altLang="zh-CN" sz="2400" dirty="0">
                <a:solidFill>
                  <a:schemeClr val="tx1">
                    <a:lumMod val="75000"/>
                    <a:lumOff val="25000"/>
                  </a:schemeClr>
                </a:solidFill>
              </a:rPr>
              <a:t>4. The AddRoundKey Step.</a:t>
            </a:r>
          </a:p>
          <a:p>
            <a:pPr>
              <a:lnSpc>
                <a:spcPct val="130000"/>
              </a:lnSpc>
            </a:pPr>
            <a:r>
              <a:rPr lang="en-US" altLang="zh-CN" sz="2400" dirty="0">
                <a:solidFill>
                  <a:schemeClr val="tx1">
                    <a:lumMod val="75000"/>
                    <a:lumOff val="25000"/>
                  </a:schemeClr>
                </a:solidFill>
              </a:rPr>
              <a:t>5. Optimization of the Cipher.</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1"/>
          </p:nvPr>
        </p:nvSpPr>
        <p:spPr/>
        <p:txBody>
          <a:bodyPr/>
          <a:lstStyle/>
          <a:p>
            <a:r>
              <a:rPr lang="en-US" altLang="zh-CN" dirty="0"/>
              <a:t>The Substitute Bytes Step</a:t>
            </a:r>
          </a:p>
        </p:txBody>
      </p:sp>
      <p:pic>
        <p:nvPicPr>
          <p:cNvPr id="3" name="Picture 2" descr="subbytes"/>
          <p:cNvPicPr>
            <a:picLocks noChangeAspect="1"/>
          </p:cNvPicPr>
          <p:nvPr/>
        </p:nvPicPr>
        <p:blipFill>
          <a:blip r:embed="rId2"/>
          <a:stretch>
            <a:fillRect/>
          </a:stretch>
        </p:blipFill>
        <p:spPr>
          <a:xfrm>
            <a:off x="618490" y="1102360"/>
            <a:ext cx="6375400" cy="3307080"/>
          </a:xfrm>
          <a:prstGeom prst="rect">
            <a:avLst/>
          </a:prstGeom>
        </p:spPr>
      </p:pic>
      <p:sp>
        <p:nvSpPr>
          <p:cNvPr id="9" name="矩形: 圆角 8"/>
          <p:cNvSpPr/>
          <p:nvPr/>
        </p:nvSpPr>
        <p:spPr>
          <a:xfrm>
            <a:off x="4907280" y="4135120"/>
            <a:ext cx="7174230" cy="1484630"/>
          </a:xfrm>
          <a:prstGeom prst="roundRect">
            <a:avLst>
              <a:gd name="adj" fmla="val 0"/>
            </a:avLst>
          </a:pr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gn="just"/>
            <a:endParaRPr lang="zh-CN" altLang="en-US" dirty="0"/>
          </a:p>
        </p:txBody>
      </p:sp>
      <p:sp>
        <p:nvSpPr>
          <p:cNvPr id="4" name="文本框 2"/>
          <p:cNvSpPr txBox="1"/>
          <p:nvPr/>
        </p:nvSpPr>
        <p:spPr>
          <a:xfrm>
            <a:off x="5037455" y="4409440"/>
            <a:ext cx="7044055" cy="891540"/>
          </a:xfrm>
          <a:prstGeom prst="rect">
            <a:avLst/>
          </a:prstGeom>
          <a:noFill/>
        </p:spPr>
        <p:txBody>
          <a:bodyPr wrap="square" rtlCol="0">
            <a:spAutoFit/>
          </a:bodyPr>
          <a:lstStyle/>
          <a:p>
            <a:pPr>
              <a:lnSpc>
                <a:spcPct val="130000"/>
              </a:lnSpc>
            </a:pPr>
            <a:r>
              <a:rPr lang="en-US" altLang="zh-CN" sz="2000" dirty="0">
                <a:solidFill>
                  <a:schemeClr val="tx1">
                    <a:lumMod val="75000"/>
                    <a:lumOff val="25000"/>
                  </a:schemeClr>
                </a:solidFill>
              </a:rPr>
              <a:t>In the SubBytes step, each byte in the state array is replaced with a SubBytes using an 8-bit substitution box. </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1"/>
          </p:nvPr>
        </p:nvSpPr>
        <p:spPr/>
        <p:txBody>
          <a:bodyPr/>
          <a:lstStyle/>
          <a:p>
            <a:r>
              <a:rPr lang="en-US" altLang="zh-CN" dirty="0"/>
              <a:t>The ShiftRows Step</a:t>
            </a:r>
          </a:p>
        </p:txBody>
      </p:sp>
      <p:sp>
        <p:nvSpPr>
          <p:cNvPr id="6" name="文本占位符 5"/>
          <p:cNvSpPr>
            <a:spLocks noGrp="1"/>
          </p:cNvSpPr>
          <p:nvPr>
            <p:ph type="body" sz="quarter" idx="12"/>
          </p:nvPr>
        </p:nvSpPr>
        <p:spPr/>
        <p:txBody>
          <a:bodyPr/>
          <a:lstStyle/>
          <a:p>
            <a:endParaRPr lang="zh-CN" altLang="en-US"/>
          </a:p>
        </p:txBody>
      </p:sp>
      <p:sp>
        <p:nvSpPr>
          <p:cNvPr id="7" name="文本占位符 6"/>
          <p:cNvSpPr>
            <a:spLocks noGrp="1"/>
          </p:cNvSpPr>
          <p:nvPr>
            <p:ph type="body" sz="quarter" idx="13"/>
          </p:nvPr>
        </p:nvSpPr>
        <p:spPr/>
        <p:txBody>
          <a:bodyPr/>
          <a:lstStyle/>
          <a:p>
            <a:endParaRPr lang="zh-CN" altLang="en-US"/>
          </a:p>
        </p:txBody>
      </p:sp>
      <p:sp>
        <p:nvSpPr>
          <p:cNvPr id="9" name="矩形: 圆角 8"/>
          <p:cNvSpPr/>
          <p:nvPr/>
        </p:nvSpPr>
        <p:spPr>
          <a:xfrm>
            <a:off x="1075351" y="1592263"/>
            <a:ext cx="10071620" cy="3981223"/>
          </a:xfrm>
          <a:prstGeom prst="roundRect">
            <a:avLst>
              <a:gd name="adj" fmla="val 0"/>
            </a:avLst>
          </a:pr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gn="just"/>
            <a:endParaRPr lang="zh-CN" altLang="en-US" dirty="0"/>
          </a:p>
        </p:txBody>
      </p:sp>
      <p:sp>
        <p:nvSpPr>
          <p:cNvPr id="11" name="平行四边形 10"/>
          <p:cNvSpPr/>
          <p:nvPr/>
        </p:nvSpPr>
        <p:spPr>
          <a:xfrm>
            <a:off x="1251578" y="1702990"/>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文本框 2"/>
          <p:cNvSpPr txBox="1"/>
          <p:nvPr/>
        </p:nvSpPr>
        <p:spPr>
          <a:xfrm>
            <a:off x="1725143" y="1945005"/>
            <a:ext cx="8694263" cy="3291840"/>
          </a:xfrm>
          <a:prstGeom prst="rect">
            <a:avLst/>
          </a:prstGeom>
          <a:noFill/>
        </p:spPr>
        <p:txBody>
          <a:bodyPr wrap="square" rtlCol="0">
            <a:spAutoFit/>
          </a:bodyPr>
          <a:lstStyle/>
          <a:p>
            <a:pPr>
              <a:lnSpc>
                <a:spcPct val="130000"/>
              </a:lnSpc>
            </a:pPr>
            <a:r>
              <a:rPr lang="en-US" altLang="zh-CN" sz="2000" dirty="0">
                <a:solidFill>
                  <a:schemeClr val="tx1">
                    <a:lumMod val="75000"/>
                    <a:lumOff val="25000"/>
                  </a:schemeClr>
                </a:solidFill>
              </a:rPr>
              <a:t>The ShiftRows step operates on the rows of the state; it cyclically shifts the bytes in each row by a certainoffset. For AES, the first row is left unchanged. Each byte of the second row is shifted one to the left.Similarly, the third and fourth rows are shifted by offsets of two and three respectively. In this way, eachcolumn of the output state of the ShiftRows step is composed of bytes from each column of the inputstate. The importance of this step is to avoid the columns being encrypted independently, in which caseAES would degenerate into four independent block ciphers.</a:t>
            </a:r>
          </a:p>
        </p:txBody>
      </p:sp>
      <p:sp>
        <p:nvSpPr>
          <p:cNvPr id="14" name="right-quote-sign_36811"/>
          <p:cNvSpPr>
            <a:spLocks noChangeAspect="1"/>
          </p:cNvSpPr>
          <p:nvPr/>
        </p:nvSpPr>
        <p:spPr bwMode="auto">
          <a:xfrm>
            <a:off x="10833793" y="5336828"/>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1"/>
          </p:nvPr>
        </p:nvSpPr>
        <p:spPr/>
        <p:txBody>
          <a:bodyPr/>
          <a:lstStyle/>
          <a:p>
            <a:r>
              <a:rPr lang="en-US" altLang="zh-CN" dirty="0"/>
              <a:t>The MixColumns Step</a:t>
            </a:r>
          </a:p>
        </p:txBody>
      </p:sp>
      <p:sp>
        <p:nvSpPr>
          <p:cNvPr id="6" name="文本占位符 5"/>
          <p:cNvSpPr>
            <a:spLocks noGrp="1"/>
          </p:cNvSpPr>
          <p:nvPr>
            <p:ph type="body" sz="quarter" idx="12"/>
          </p:nvPr>
        </p:nvSpPr>
        <p:spPr/>
        <p:txBody>
          <a:bodyPr/>
          <a:lstStyle/>
          <a:p>
            <a:endParaRPr lang="zh-CN" altLang="en-US"/>
          </a:p>
        </p:txBody>
      </p:sp>
      <p:sp>
        <p:nvSpPr>
          <p:cNvPr id="7" name="文本占位符 6"/>
          <p:cNvSpPr>
            <a:spLocks noGrp="1"/>
          </p:cNvSpPr>
          <p:nvPr>
            <p:ph type="body" sz="quarter" idx="13"/>
          </p:nvPr>
        </p:nvSpPr>
        <p:spPr/>
        <p:txBody>
          <a:bodyPr/>
          <a:lstStyle/>
          <a:p>
            <a:endParaRPr lang="zh-CN" altLang="en-US"/>
          </a:p>
        </p:txBody>
      </p:sp>
      <p:sp>
        <p:nvSpPr>
          <p:cNvPr id="9" name="矩形: 圆角 8"/>
          <p:cNvSpPr/>
          <p:nvPr/>
        </p:nvSpPr>
        <p:spPr>
          <a:xfrm>
            <a:off x="1075351" y="1592263"/>
            <a:ext cx="10071620" cy="3981223"/>
          </a:xfrm>
          <a:prstGeom prst="roundRect">
            <a:avLst>
              <a:gd name="adj" fmla="val 0"/>
            </a:avLst>
          </a:pr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gn="just"/>
            <a:endParaRPr lang="zh-CN" altLang="en-US" dirty="0"/>
          </a:p>
        </p:txBody>
      </p:sp>
      <p:sp>
        <p:nvSpPr>
          <p:cNvPr id="11" name="平行四边形 10"/>
          <p:cNvSpPr/>
          <p:nvPr/>
        </p:nvSpPr>
        <p:spPr>
          <a:xfrm>
            <a:off x="1251578" y="1702990"/>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文本框 2"/>
          <p:cNvSpPr txBox="1"/>
          <p:nvPr/>
        </p:nvSpPr>
        <p:spPr>
          <a:xfrm>
            <a:off x="1725143" y="2336800"/>
            <a:ext cx="8694263" cy="2491740"/>
          </a:xfrm>
          <a:prstGeom prst="rect">
            <a:avLst/>
          </a:prstGeom>
          <a:noFill/>
        </p:spPr>
        <p:txBody>
          <a:bodyPr wrap="square" rtlCol="0">
            <a:spAutoFit/>
          </a:bodyPr>
          <a:lstStyle/>
          <a:p>
            <a:pPr>
              <a:lnSpc>
                <a:spcPct val="130000"/>
              </a:lnSpc>
            </a:pPr>
            <a:r>
              <a:rPr lang="en-US" altLang="zh-CN" sz="2000" dirty="0">
                <a:solidFill>
                  <a:schemeClr val="tx1">
                    <a:lumMod val="75000"/>
                    <a:lumOff val="25000"/>
                  </a:schemeClr>
                </a:solidFill>
              </a:rPr>
              <a:t>In the MixColumns step, the four bytes of each column of the state are combined using an invertiblelinear transformation. The MixColumns function takes four bytes as input and outputs four bytes, whereeach input byte affect all four output bytes. Together with ShiftRows, Mix Columns provides diffusionin the cipher.</a:t>
            </a:r>
          </a:p>
          <a:p>
            <a:pPr>
              <a:lnSpc>
                <a:spcPct val="130000"/>
              </a:lnSpc>
            </a:pPr>
            <a:endParaRPr lang="en-US" altLang="zh-CN" sz="2000" dirty="0">
              <a:solidFill>
                <a:schemeClr val="tx1">
                  <a:lumMod val="75000"/>
                  <a:lumOff val="25000"/>
                </a:schemeClr>
              </a:solidFill>
            </a:endParaRPr>
          </a:p>
        </p:txBody>
      </p:sp>
      <p:sp>
        <p:nvSpPr>
          <p:cNvPr id="14" name="right-quote-sign_36811"/>
          <p:cNvSpPr>
            <a:spLocks noChangeAspect="1"/>
          </p:cNvSpPr>
          <p:nvPr/>
        </p:nvSpPr>
        <p:spPr bwMode="auto">
          <a:xfrm>
            <a:off x="10833793" y="5336828"/>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1"/>
          </p:nvPr>
        </p:nvSpPr>
        <p:spPr/>
        <p:txBody>
          <a:bodyPr/>
          <a:lstStyle/>
          <a:p>
            <a:r>
              <a:rPr lang="en-US" altLang="zh-CN" dirty="0"/>
              <a:t>The AddRoundKey Step</a:t>
            </a:r>
          </a:p>
        </p:txBody>
      </p:sp>
      <p:sp>
        <p:nvSpPr>
          <p:cNvPr id="6" name="文本占位符 5"/>
          <p:cNvSpPr>
            <a:spLocks noGrp="1"/>
          </p:cNvSpPr>
          <p:nvPr>
            <p:ph type="body" sz="quarter" idx="12"/>
          </p:nvPr>
        </p:nvSpPr>
        <p:spPr/>
        <p:txBody>
          <a:bodyPr/>
          <a:lstStyle/>
          <a:p>
            <a:endParaRPr lang="zh-CN" altLang="en-US"/>
          </a:p>
        </p:txBody>
      </p:sp>
      <p:sp>
        <p:nvSpPr>
          <p:cNvPr id="7" name="文本占位符 6"/>
          <p:cNvSpPr>
            <a:spLocks noGrp="1"/>
          </p:cNvSpPr>
          <p:nvPr>
            <p:ph type="body" sz="quarter" idx="13"/>
          </p:nvPr>
        </p:nvSpPr>
        <p:spPr/>
        <p:txBody>
          <a:bodyPr/>
          <a:lstStyle/>
          <a:p>
            <a:endParaRPr lang="zh-CN" altLang="en-US"/>
          </a:p>
        </p:txBody>
      </p:sp>
      <p:sp>
        <p:nvSpPr>
          <p:cNvPr id="9" name="矩形: 圆角 8"/>
          <p:cNvSpPr/>
          <p:nvPr/>
        </p:nvSpPr>
        <p:spPr>
          <a:xfrm>
            <a:off x="1075351" y="1592263"/>
            <a:ext cx="10071620" cy="3981223"/>
          </a:xfrm>
          <a:prstGeom prst="roundRect">
            <a:avLst>
              <a:gd name="adj" fmla="val 0"/>
            </a:avLst>
          </a:pr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gn="just"/>
            <a:endParaRPr lang="zh-CN" altLang="en-US" dirty="0"/>
          </a:p>
        </p:txBody>
      </p:sp>
      <p:sp>
        <p:nvSpPr>
          <p:cNvPr id="11" name="平行四边形 10"/>
          <p:cNvSpPr/>
          <p:nvPr/>
        </p:nvSpPr>
        <p:spPr>
          <a:xfrm>
            <a:off x="1251578" y="1702990"/>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文本框 2"/>
          <p:cNvSpPr txBox="1"/>
          <p:nvPr/>
        </p:nvSpPr>
        <p:spPr>
          <a:xfrm>
            <a:off x="1725143" y="2336800"/>
            <a:ext cx="8694263" cy="2091690"/>
          </a:xfrm>
          <a:prstGeom prst="rect">
            <a:avLst/>
          </a:prstGeom>
          <a:noFill/>
        </p:spPr>
        <p:txBody>
          <a:bodyPr wrap="square" rtlCol="0">
            <a:spAutoFit/>
          </a:bodyPr>
          <a:lstStyle/>
          <a:p>
            <a:pPr>
              <a:lnSpc>
                <a:spcPct val="130000"/>
              </a:lnSpc>
            </a:pPr>
            <a:r>
              <a:rPr lang="en-US" altLang="zh-CN" sz="2000" dirty="0">
                <a:solidFill>
                  <a:schemeClr val="tx1">
                    <a:lumMod val="75000"/>
                    <a:lumOff val="25000"/>
                  </a:schemeClr>
                </a:solidFill>
              </a:rPr>
              <a:t>In the AddRoundKey step, the subkey is combined with the state. For each round, a subkey is derivedfrom the main key using Rijndael’s key schedule; each subkey is the same size as the state. The subkey isadded by combining each byte of the state with the corresponding byte of the subkey using bitwise XOR.</a:t>
            </a:r>
          </a:p>
        </p:txBody>
      </p:sp>
      <p:sp>
        <p:nvSpPr>
          <p:cNvPr id="14" name="right-quote-sign_36811"/>
          <p:cNvSpPr>
            <a:spLocks noChangeAspect="1"/>
          </p:cNvSpPr>
          <p:nvPr/>
        </p:nvSpPr>
        <p:spPr bwMode="auto">
          <a:xfrm>
            <a:off x="10833793" y="5336828"/>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1"/>
          </p:nvPr>
        </p:nvSpPr>
        <p:spPr/>
        <p:txBody>
          <a:bodyPr/>
          <a:lstStyle/>
          <a:p>
            <a:r>
              <a:rPr lang="en-US" altLang="zh-CN" dirty="0"/>
              <a:t>Optimization of the Cipher</a:t>
            </a:r>
          </a:p>
        </p:txBody>
      </p:sp>
      <p:sp>
        <p:nvSpPr>
          <p:cNvPr id="6" name="文本占位符 5"/>
          <p:cNvSpPr>
            <a:spLocks noGrp="1"/>
          </p:cNvSpPr>
          <p:nvPr>
            <p:ph type="body" sz="quarter" idx="12"/>
          </p:nvPr>
        </p:nvSpPr>
        <p:spPr/>
        <p:txBody>
          <a:bodyPr/>
          <a:lstStyle/>
          <a:p>
            <a:endParaRPr lang="zh-CN" altLang="en-US"/>
          </a:p>
        </p:txBody>
      </p:sp>
      <p:sp>
        <p:nvSpPr>
          <p:cNvPr id="7" name="文本占位符 6"/>
          <p:cNvSpPr>
            <a:spLocks noGrp="1"/>
          </p:cNvSpPr>
          <p:nvPr>
            <p:ph type="body" sz="quarter" idx="13"/>
          </p:nvPr>
        </p:nvSpPr>
        <p:spPr/>
        <p:txBody>
          <a:bodyPr/>
          <a:lstStyle/>
          <a:p>
            <a:endParaRPr lang="zh-CN" altLang="en-US"/>
          </a:p>
        </p:txBody>
      </p:sp>
      <p:sp>
        <p:nvSpPr>
          <p:cNvPr id="9" name="矩形: 圆角 8"/>
          <p:cNvSpPr/>
          <p:nvPr/>
        </p:nvSpPr>
        <p:spPr>
          <a:xfrm>
            <a:off x="1075351" y="1592263"/>
            <a:ext cx="10071620" cy="3981223"/>
          </a:xfrm>
          <a:prstGeom prst="roundRect">
            <a:avLst>
              <a:gd name="adj" fmla="val 0"/>
            </a:avLst>
          </a:pr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gn="just"/>
            <a:endParaRPr lang="zh-CN" altLang="en-US" dirty="0"/>
          </a:p>
        </p:txBody>
      </p:sp>
      <p:sp>
        <p:nvSpPr>
          <p:cNvPr id="11" name="平行四边形 10"/>
          <p:cNvSpPr/>
          <p:nvPr/>
        </p:nvSpPr>
        <p:spPr>
          <a:xfrm>
            <a:off x="1251578" y="1702990"/>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文本框 2"/>
          <p:cNvSpPr txBox="1"/>
          <p:nvPr/>
        </p:nvSpPr>
        <p:spPr>
          <a:xfrm>
            <a:off x="1725143" y="1880870"/>
            <a:ext cx="8694263" cy="3692525"/>
          </a:xfrm>
          <a:prstGeom prst="rect">
            <a:avLst/>
          </a:prstGeom>
          <a:noFill/>
        </p:spPr>
        <p:txBody>
          <a:bodyPr wrap="square" rtlCol="0">
            <a:spAutoFit/>
          </a:bodyPr>
          <a:lstStyle/>
          <a:p>
            <a:pPr>
              <a:lnSpc>
                <a:spcPct val="130000"/>
              </a:lnSpc>
            </a:pPr>
            <a:r>
              <a:rPr lang="en-US" altLang="zh-CN" sz="2000" dirty="0">
                <a:solidFill>
                  <a:schemeClr val="tx1">
                    <a:lumMod val="75000"/>
                    <a:lumOff val="25000"/>
                  </a:schemeClr>
                </a:solidFill>
              </a:rPr>
              <a:t>On systems with 32-bit or larger words, it is possible to speed up execution of this cipher by combiningthe SubBytes and ShiftRows steps with the MixColumns step by transforming them into a sequence oftable lookups. This requires four 256-entry 32-it tables (together occupying 4096 bytes). A round canthen be performed with 16 table lookup operations and 12 32-bit exclusive-or operations, followed by four32-bit exclusive-or operations in the AddRoundKey step. Alternatively, the table lookup operation canbe performed with a single 256-entry 320bit table (occupying 1024 bytes) followed by circular rotationoperations.</a:t>
            </a:r>
          </a:p>
        </p:txBody>
      </p:sp>
      <p:sp>
        <p:nvSpPr>
          <p:cNvPr id="14" name="right-quote-sign_36811"/>
          <p:cNvSpPr>
            <a:spLocks noChangeAspect="1"/>
          </p:cNvSpPr>
          <p:nvPr/>
        </p:nvSpPr>
        <p:spPr bwMode="auto">
          <a:xfrm>
            <a:off x="10833793" y="5336828"/>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 name="图片占位符 59" descr="图片包含 天空, 户外, 建筑物&#10;&#10;自动生成的说明"/>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t="28688" b="28688"/>
          <a:stretch>
            <a:fillRect/>
          </a:stretch>
        </p:blipFill>
        <p:spPr/>
      </p:pic>
      <p:sp>
        <p:nvSpPr>
          <p:cNvPr id="68" name="标题 67"/>
          <p:cNvSpPr>
            <a:spLocks noGrp="1"/>
          </p:cNvSpPr>
          <p:nvPr>
            <p:ph type="title"/>
          </p:nvPr>
        </p:nvSpPr>
        <p:spPr/>
        <p:txBody>
          <a:bodyPr/>
          <a:lstStyle/>
          <a:p>
            <a:r>
              <a:rPr lang="en-US" altLang="zh-CN" dirty="0"/>
              <a:t>Practical Algorithm</a:t>
            </a:r>
          </a:p>
        </p:txBody>
      </p:sp>
      <p:grpSp>
        <p:nvGrpSpPr>
          <p:cNvPr id="2" name="组合 1"/>
          <p:cNvGrpSpPr/>
          <p:nvPr/>
        </p:nvGrpSpPr>
        <p:grpSpPr>
          <a:xfrm>
            <a:off x="1048224" y="3047028"/>
            <a:ext cx="2895125" cy="3181080"/>
            <a:chOff x="1048225" y="3047028"/>
            <a:chExt cx="2862842" cy="3181080"/>
          </a:xfrm>
        </p:grpSpPr>
        <p:sp>
          <p:nvSpPr>
            <p:cNvPr id="5" name="矩形 4"/>
            <p:cNvSpPr/>
            <p:nvPr/>
          </p:nvSpPr>
          <p:spPr>
            <a:xfrm>
              <a:off x="1048225" y="3047028"/>
              <a:ext cx="2862842" cy="3180036"/>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800" b="1" dirty="0">
                  <a:solidFill>
                    <a:schemeClr val="accent1"/>
                  </a:solidFill>
                </a:rPr>
                <a:t>04</a:t>
              </a:r>
              <a:endParaRPr lang="zh-CN" altLang="en-US" sz="13800" b="1" dirty="0">
                <a:solidFill>
                  <a:schemeClr val="accent1"/>
                </a:solidFill>
              </a:endParaRPr>
            </a:p>
          </p:txBody>
        </p:sp>
        <p:sp>
          <p:nvSpPr>
            <p:cNvPr id="6" name="矩形 5"/>
            <p:cNvSpPr/>
            <p:nvPr/>
          </p:nvSpPr>
          <p:spPr>
            <a:xfrm rot="16200000">
              <a:off x="2434933" y="4751974"/>
              <a:ext cx="90000" cy="286226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 name="图片占位符 95" descr="图片包含 天空, 泰迪熊, 熊, 建筑物&#10;&#10;自动生成的说明"/>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18816" r="18816"/>
          <a:stretch>
            <a:fillRect/>
          </a:stretch>
        </p:blipFill>
        <p:spPr/>
      </p:pic>
      <p:sp>
        <p:nvSpPr>
          <p:cNvPr id="63" name="矩形 62"/>
          <p:cNvSpPr/>
          <p:nvPr/>
        </p:nvSpPr>
        <p:spPr>
          <a:xfrm>
            <a:off x="6275750" y="1180600"/>
            <a:ext cx="4671650" cy="720000"/>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chemeClr val="accent2"/>
                </a:solidFill>
              </a:rPr>
              <a:t>Introduction</a:t>
            </a:r>
          </a:p>
        </p:txBody>
      </p:sp>
      <p:grpSp>
        <p:nvGrpSpPr>
          <p:cNvPr id="75" name="组合 74"/>
          <p:cNvGrpSpPr/>
          <p:nvPr/>
        </p:nvGrpSpPr>
        <p:grpSpPr>
          <a:xfrm>
            <a:off x="5345475" y="1180600"/>
            <a:ext cx="720000" cy="720000"/>
            <a:chOff x="5412150" y="1180600"/>
            <a:chExt cx="720000" cy="720000"/>
          </a:xfrm>
        </p:grpSpPr>
        <p:sp>
          <p:nvSpPr>
            <p:cNvPr id="61" name="矩形 60"/>
            <p:cNvSpPr/>
            <p:nvPr/>
          </p:nvSpPr>
          <p:spPr>
            <a:xfrm>
              <a:off x="5412150" y="1180600"/>
              <a:ext cx="720000" cy="720000"/>
            </a:xfrm>
            <a:prstGeom prst="rect">
              <a:avLst/>
            </a:pr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t>1</a:t>
              </a:r>
              <a:endParaRPr lang="zh-CN" altLang="en-US" sz="3200" b="1" dirty="0"/>
            </a:p>
          </p:txBody>
        </p:sp>
        <p:sp>
          <p:nvSpPr>
            <p:cNvPr id="64" name="矩形 63"/>
            <p:cNvSpPr/>
            <p:nvPr/>
          </p:nvSpPr>
          <p:spPr>
            <a:xfrm>
              <a:off x="5412150" y="1810600"/>
              <a:ext cx="720000" cy="90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4" name="组合 73"/>
          <p:cNvGrpSpPr/>
          <p:nvPr/>
        </p:nvGrpSpPr>
        <p:grpSpPr>
          <a:xfrm>
            <a:off x="5345475" y="2260600"/>
            <a:ext cx="720000" cy="720000"/>
            <a:chOff x="5412150" y="2260600"/>
            <a:chExt cx="720000" cy="720000"/>
          </a:xfrm>
        </p:grpSpPr>
        <p:sp>
          <p:nvSpPr>
            <p:cNvPr id="58" name="矩形 57"/>
            <p:cNvSpPr/>
            <p:nvPr/>
          </p:nvSpPr>
          <p:spPr>
            <a:xfrm>
              <a:off x="5412150" y="2260600"/>
              <a:ext cx="720000" cy="720000"/>
            </a:xfrm>
            <a:prstGeom prst="rect">
              <a:avLst/>
            </a:pr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t>2</a:t>
              </a:r>
              <a:endParaRPr lang="zh-CN" altLang="en-US" sz="3200" b="1" dirty="0"/>
            </a:p>
          </p:txBody>
        </p:sp>
        <p:sp>
          <p:nvSpPr>
            <p:cNvPr id="67" name="矩形 66"/>
            <p:cNvSpPr/>
            <p:nvPr/>
          </p:nvSpPr>
          <p:spPr>
            <a:xfrm>
              <a:off x="5412150" y="2890600"/>
              <a:ext cx="720000" cy="90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3" name="组合 72"/>
          <p:cNvGrpSpPr/>
          <p:nvPr/>
        </p:nvGrpSpPr>
        <p:grpSpPr>
          <a:xfrm>
            <a:off x="5345475" y="3340600"/>
            <a:ext cx="720000" cy="720000"/>
            <a:chOff x="5412150" y="3340600"/>
            <a:chExt cx="720000" cy="720000"/>
          </a:xfrm>
        </p:grpSpPr>
        <p:sp>
          <p:nvSpPr>
            <p:cNvPr id="60" name="矩形 59"/>
            <p:cNvSpPr/>
            <p:nvPr/>
          </p:nvSpPr>
          <p:spPr>
            <a:xfrm>
              <a:off x="5412150" y="3340600"/>
              <a:ext cx="720000" cy="720000"/>
            </a:xfrm>
            <a:prstGeom prst="rect">
              <a:avLst/>
            </a:pr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t>3</a:t>
              </a:r>
              <a:endParaRPr lang="zh-CN" altLang="en-US" sz="3200" b="1" dirty="0"/>
            </a:p>
          </p:txBody>
        </p:sp>
        <p:sp>
          <p:nvSpPr>
            <p:cNvPr id="68" name="矩形 67"/>
            <p:cNvSpPr/>
            <p:nvPr/>
          </p:nvSpPr>
          <p:spPr>
            <a:xfrm>
              <a:off x="5412150" y="3970600"/>
              <a:ext cx="720000" cy="90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6" name="组合 75"/>
          <p:cNvGrpSpPr/>
          <p:nvPr/>
        </p:nvGrpSpPr>
        <p:grpSpPr>
          <a:xfrm>
            <a:off x="5345475" y="4420600"/>
            <a:ext cx="720000" cy="720000"/>
            <a:chOff x="5412150" y="4420600"/>
            <a:chExt cx="720000" cy="720000"/>
          </a:xfrm>
        </p:grpSpPr>
        <p:sp>
          <p:nvSpPr>
            <p:cNvPr id="62" name="矩形 61"/>
            <p:cNvSpPr/>
            <p:nvPr/>
          </p:nvSpPr>
          <p:spPr>
            <a:xfrm>
              <a:off x="5412150" y="4420600"/>
              <a:ext cx="720000" cy="720000"/>
            </a:xfrm>
            <a:prstGeom prst="rect">
              <a:avLst/>
            </a:pr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t>4</a:t>
              </a:r>
              <a:endParaRPr lang="zh-CN" altLang="en-US" sz="3200" b="1" dirty="0"/>
            </a:p>
          </p:txBody>
        </p:sp>
        <p:sp>
          <p:nvSpPr>
            <p:cNvPr id="69" name="矩形 68"/>
            <p:cNvSpPr/>
            <p:nvPr/>
          </p:nvSpPr>
          <p:spPr>
            <a:xfrm>
              <a:off x="5412150" y="5050600"/>
              <a:ext cx="720000" cy="90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0" name="矩形 69"/>
          <p:cNvSpPr/>
          <p:nvPr/>
        </p:nvSpPr>
        <p:spPr>
          <a:xfrm>
            <a:off x="6275750" y="2260600"/>
            <a:ext cx="4671650" cy="720000"/>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chemeClr val="accent2"/>
                </a:solidFill>
              </a:rPr>
              <a:t>Problem Description</a:t>
            </a:r>
          </a:p>
        </p:txBody>
      </p:sp>
      <p:sp>
        <p:nvSpPr>
          <p:cNvPr id="71" name="矩形 70"/>
          <p:cNvSpPr/>
          <p:nvPr/>
        </p:nvSpPr>
        <p:spPr>
          <a:xfrm>
            <a:off x="6275750" y="3340600"/>
            <a:ext cx="4671650" cy="720000"/>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chemeClr val="accent2"/>
                </a:solidFill>
              </a:rPr>
              <a:t>Algorithms</a:t>
            </a:r>
          </a:p>
        </p:txBody>
      </p:sp>
      <p:sp>
        <p:nvSpPr>
          <p:cNvPr id="72" name="矩形 71"/>
          <p:cNvSpPr/>
          <p:nvPr/>
        </p:nvSpPr>
        <p:spPr>
          <a:xfrm>
            <a:off x="6275750" y="4420600"/>
            <a:ext cx="4671650" cy="720000"/>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chemeClr val="accent2"/>
                </a:solidFill>
              </a:rPr>
              <a:t>Practical Algorithm</a:t>
            </a:r>
          </a:p>
        </p:txBody>
      </p:sp>
      <p:grpSp>
        <p:nvGrpSpPr>
          <p:cNvPr id="2" name="组合 75"/>
          <p:cNvGrpSpPr/>
          <p:nvPr/>
        </p:nvGrpSpPr>
        <p:grpSpPr>
          <a:xfrm>
            <a:off x="5345475" y="5497560"/>
            <a:ext cx="720000" cy="720000"/>
            <a:chOff x="5412150" y="4420600"/>
            <a:chExt cx="720000" cy="720000"/>
          </a:xfrm>
        </p:grpSpPr>
        <p:sp>
          <p:nvSpPr>
            <p:cNvPr id="3" name="矩形 61"/>
            <p:cNvSpPr/>
            <p:nvPr/>
          </p:nvSpPr>
          <p:spPr>
            <a:xfrm>
              <a:off x="5412150" y="4420600"/>
              <a:ext cx="720000" cy="720000"/>
            </a:xfrm>
            <a:prstGeom prst="rect">
              <a:avLst/>
            </a:pr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t>5</a:t>
              </a:r>
            </a:p>
          </p:txBody>
        </p:sp>
        <p:sp>
          <p:nvSpPr>
            <p:cNvPr id="4" name="矩形 68"/>
            <p:cNvSpPr/>
            <p:nvPr/>
          </p:nvSpPr>
          <p:spPr>
            <a:xfrm>
              <a:off x="5412150" y="5050600"/>
              <a:ext cx="720000" cy="90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矩形 71"/>
          <p:cNvSpPr/>
          <p:nvPr/>
        </p:nvSpPr>
        <p:spPr>
          <a:xfrm>
            <a:off x="6275750" y="5497560"/>
            <a:ext cx="4671650" cy="720000"/>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chemeClr val="accent2"/>
                </a:solidFill>
              </a:rPr>
              <a:t>Conclusion</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1"/>
          </p:nvPr>
        </p:nvSpPr>
        <p:spPr/>
        <p:txBody>
          <a:bodyPr/>
          <a:lstStyle/>
          <a:p>
            <a:r>
              <a:rPr lang="en-US" altLang="zh-CN" dirty="0"/>
              <a:t>Practical Algorithm</a:t>
            </a:r>
          </a:p>
        </p:txBody>
      </p:sp>
      <p:sp>
        <p:nvSpPr>
          <p:cNvPr id="6" name="文本占位符 5"/>
          <p:cNvSpPr>
            <a:spLocks noGrp="1"/>
          </p:cNvSpPr>
          <p:nvPr>
            <p:ph type="body" sz="quarter" idx="12"/>
          </p:nvPr>
        </p:nvSpPr>
        <p:spPr/>
        <p:txBody>
          <a:bodyPr/>
          <a:lstStyle/>
          <a:p>
            <a:endParaRPr lang="zh-CN" altLang="en-US"/>
          </a:p>
        </p:txBody>
      </p:sp>
      <p:sp>
        <p:nvSpPr>
          <p:cNvPr id="7" name="文本占位符 6"/>
          <p:cNvSpPr>
            <a:spLocks noGrp="1"/>
          </p:cNvSpPr>
          <p:nvPr>
            <p:ph type="body" sz="quarter" idx="13"/>
          </p:nvPr>
        </p:nvSpPr>
        <p:spPr/>
        <p:txBody>
          <a:bodyPr/>
          <a:lstStyle/>
          <a:p>
            <a:endParaRPr lang="zh-CN" altLang="en-US"/>
          </a:p>
        </p:txBody>
      </p:sp>
      <p:sp>
        <p:nvSpPr>
          <p:cNvPr id="9" name="矩形: 圆角 8"/>
          <p:cNvSpPr/>
          <p:nvPr/>
        </p:nvSpPr>
        <p:spPr>
          <a:xfrm>
            <a:off x="1075351" y="1592263"/>
            <a:ext cx="10071620" cy="3981223"/>
          </a:xfrm>
          <a:prstGeom prst="roundRect">
            <a:avLst>
              <a:gd name="adj" fmla="val 0"/>
            </a:avLst>
          </a:pr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gn="just"/>
            <a:endParaRPr lang="zh-CN" altLang="en-US" dirty="0"/>
          </a:p>
        </p:txBody>
      </p:sp>
      <p:sp>
        <p:nvSpPr>
          <p:cNvPr id="11" name="平行四边形 10"/>
          <p:cNvSpPr/>
          <p:nvPr/>
        </p:nvSpPr>
        <p:spPr>
          <a:xfrm>
            <a:off x="1251578" y="1702990"/>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right-quote-sign_36811"/>
          <p:cNvSpPr>
            <a:spLocks noChangeAspect="1"/>
          </p:cNvSpPr>
          <p:nvPr/>
        </p:nvSpPr>
        <p:spPr bwMode="auto">
          <a:xfrm>
            <a:off x="10833793" y="5336828"/>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sp>
      <p:sp>
        <p:nvSpPr>
          <p:cNvPr id="2" name="文本框 1">
            <a:extLst>
              <a:ext uri="{FF2B5EF4-FFF2-40B4-BE49-F238E27FC236}">
                <a16:creationId xmlns:a16="http://schemas.microsoft.com/office/drawing/2014/main" id="{46387A8F-5B8C-44D5-A305-12475C054A26}"/>
              </a:ext>
            </a:extLst>
          </p:cNvPr>
          <p:cNvSpPr txBox="1"/>
          <p:nvPr/>
        </p:nvSpPr>
        <p:spPr>
          <a:xfrm>
            <a:off x="1437849" y="2512789"/>
            <a:ext cx="9316302" cy="830997"/>
          </a:xfrm>
          <a:prstGeom prst="rect">
            <a:avLst/>
          </a:prstGeom>
          <a:noFill/>
        </p:spPr>
        <p:txBody>
          <a:bodyPr wrap="square" rtlCol="0">
            <a:spAutoFit/>
          </a:bodyPr>
          <a:lstStyle/>
          <a:p>
            <a:pPr algn="just"/>
            <a:r>
              <a:rPr lang="en-US" altLang="zh-CN" sz="2400" b="0" i="0" dirty="0">
                <a:effectLst/>
                <a:latin typeface="Arial" panose="020B0604020202020204" pitchFamily="34" charset="0"/>
              </a:rPr>
              <a:t>· Symmetric encryption algorithms are used in many different fields in industry.</a:t>
            </a:r>
          </a:p>
        </p:txBody>
      </p:sp>
      <p:sp>
        <p:nvSpPr>
          <p:cNvPr id="10" name="文本框 9">
            <a:extLst>
              <a:ext uri="{FF2B5EF4-FFF2-40B4-BE49-F238E27FC236}">
                <a16:creationId xmlns:a16="http://schemas.microsoft.com/office/drawing/2014/main" id="{BBAD0CA9-6112-4C4F-8F1C-028F923871E2}"/>
              </a:ext>
            </a:extLst>
          </p:cNvPr>
          <p:cNvSpPr txBox="1"/>
          <p:nvPr/>
        </p:nvSpPr>
        <p:spPr>
          <a:xfrm>
            <a:off x="1437849" y="3793701"/>
            <a:ext cx="9157018" cy="830997"/>
          </a:xfrm>
          <a:prstGeom prst="rect">
            <a:avLst/>
          </a:prstGeom>
          <a:noFill/>
        </p:spPr>
        <p:txBody>
          <a:bodyPr wrap="square" rtlCol="0">
            <a:spAutoFit/>
          </a:bodyPr>
          <a:lstStyle/>
          <a:p>
            <a:pPr algn="just"/>
            <a:r>
              <a:rPr lang="en-US" altLang="zh-CN" sz="2400" b="0" i="0" dirty="0">
                <a:effectLst/>
                <a:latin typeface="Arial" panose="020B0604020202020204" pitchFamily="34" charset="0"/>
              </a:rPr>
              <a:t>· The following mainly describes the application of symmetric encryption algorithm </a:t>
            </a:r>
            <a:r>
              <a:rPr lang="en-US" altLang="zh-CN" sz="2400" b="1" i="0" dirty="0">
                <a:effectLst/>
                <a:latin typeface="Arial" panose="020B0604020202020204" pitchFamily="34" charset="0"/>
              </a:rPr>
              <a:t>in the process of image encryption</a:t>
            </a:r>
            <a:r>
              <a:rPr lang="en-US" altLang="zh-CN" sz="2400" b="0" i="0" dirty="0">
                <a:effectLst/>
                <a:latin typeface="Arial" panose="020B0604020202020204" pitchFamily="34" charset="0"/>
              </a:rPr>
              <a:t>.</a:t>
            </a:r>
            <a:endParaRPr lang="zh-CN" altLang="en-US" sz="2400" dirty="0"/>
          </a:p>
        </p:txBody>
      </p:sp>
    </p:spTree>
    <p:extLst>
      <p:ext uri="{BB962C8B-B14F-4D97-AF65-F5344CB8AC3E}">
        <p14:creationId xmlns:p14="http://schemas.microsoft.com/office/powerpoint/2010/main" val="22929060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1"/>
          </p:nvPr>
        </p:nvSpPr>
        <p:spPr/>
        <p:txBody>
          <a:bodyPr/>
          <a:lstStyle/>
          <a:p>
            <a:r>
              <a:rPr lang="en-US" altLang="zh-CN" dirty="0"/>
              <a:t>Performance considerations</a:t>
            </a:r>
          </a:p>
        </p:txBody>
      </p:sp>
      <p:sp>
        <p:nvSpPr>
          <p:cNvPr id="6" name="文本占位符 5"/>
          <p:cNvSpPr>
            <a:spLocks noGrp="1"/>
          </p:cNvSpPr>
          <p:nvPr>
            <p:ph type="body" sz="quarter" idx="12"/>
          </p:nvPr>
        </p:nvSpPr>
        <p:spPr/>
        <p:txBody>
          <a:bodyPr/>
          <a:lstStyle/>
          <a:p>
            <a:endParaRPr lang="zh-CN" altLang="en-US"/>
          </a:p>
        </p:txBody>
      </p:sp>
      <p:sp>
        <p:nvSpPr>
          <p:cNvPr id="7" name="文本占位符 6"/>
          <p:cNvSpPr>
            <a:spLocks noGrp="1"/>
          </p:cNvSpPr>
          <p:nvPr>
            <p:ph type="body" sz="quarter" idx="13"/>
          </p:nvPr>
        </p:nvSpPr>
        <p:spPr/>
        <p:txBody>
          <a:bodyPr/>
          <a:lstStyle/>
          <a:p>
            <a:endParaRPr lang="zh-CN" altLang="en-US"/>
          </a:p>
        </p:txBody>
      </p:sp>
      <p:sp>
        <p:nvSpPr>
          <p:cNvPr id="9" name="矩形: 圆角 8"/>
          <p:cNvSpPr/>
          <p:nvPr/>
        </p:nvSpPr>
        <p:spPr>
          <a:xfrm>
            <a:off x="1075351" y="1592263"/>
            <a:ext cx="10071620" cy="3981223"/>
          </a:xfrm>
          <a:prstGeom prst="roundRect">
            <a:avLst>
              <a:gd name="adj" fmla="val 0"/>
            </a:avLst>
          </a:pr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gn="just"/>
            <a:endParaRPr lang="zh-CN" altLang="en-US" dirty="0"/>
          </a:p>
        </p:txBody>
      </p:sp>
      <p:sp>
        <p:nvSpPr>
          <p:cNvPr id="11" name="平行四边形 10"/>
          <p:cNvSpPr/>
          <p:nvPr/>
        </p:nvSpPr>
        <p:spPr>
          <a:xfrm>
            <a:off x="1251578" y="1702990"/>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right-quote-sign_36811"/>
          <p:cNvSpPr>
            <a:spLocks noChangeAspect="1"/>
          </p:cNvSpPr>
          <p:nvPr/>
        </p:nvSpPr>
        <p:spPr bwMode="auto">
          <a:xfrm>
            <a:off x="10833793" y="5336828"/>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sp>
      <p:sp>
        <p:nvSpPr>
          <p:cNvPr id="12" name="文本框 11">
            <a:extLst>
              <a:ext uri="{FF2B5EF4-FFF2-40B4-BE49-F238E27FC236}">
                <a16:creationId xmlns:a16="http://schemas.microsoft.com/office/drawing/2014/main" id="{0F50BB40-E1CC-413D-8E16-9101F5029D40}"/>
              </a:ext>
            </a:extLst>
          </p:cNvPr>
          <p:cNvSpPr txBox="1"/>
          <p:nvPr/>
        </p:nvSpPr>
        <p:spPr>
          <a:xfrm>
            <a:off x="1437849" y="2329993"/>
            <a:ext cx="9316302" cy="830997"/>
          </a:xfrm>
          <a:prstGeom prst="rect">
            <a:avLst/>
          </a:prstGeom>
          <a:noFill/>
        </p:spPr>
        <p:txBody>
          <a:bodyPr wrap="square" rtlCol="0">
            <a:spAutoFit/>
          </a:bodyPr>
          <a:lstStyle/>
          <a:p>
            <a:pPr algn="just"/>
            <a:r>
              <a:rPr lang="en-US" altLang="zh-CN" sz="2400" b="0" i="0" dirty="0">
                <a:effectLst/>
                <a:latin typeface="Arial" panose="020B0604020202020204" pitchFamily="34" charset="0"/>
              </a:rPr>
              <a:t>For </a:t>
            </a:r>
            <a:r>
              <a:rPr lang="en-US" altLang="zh-CN" sz="2400" b="1" i="0" dirty="0">
                <a:effectLst/>
                <a:latin typeface="Arial" panose="020B0604020202020204" pitchFamily="34" charset="0"/>
              </a:rPr>
              <a:t>a gray scale image encryption algorithm</a:t>
            </a:r>
            <a:r>
              <a:rPr lang="en-US" altLang="zh-CN" sz="2400" b="0" i="0" dirty="0">
                <a:effectLst/>
                <a:latin typeface="Arial" panose="020B0604020202020204" pitchFamily="34" charset="0"/>
              </a:rPr>
              <a:t>, there are mainly these considerations in the industry:</a:t>
            </a:r>
          </a:p>
        </p:txBody>
      </p:sp>
      <p:sp>
        <p:nvSpPr>
          <p:cNvPr id="13" name="文本框 12">
            <a:extLst>
              <a:ext uri="{FF2B5EF4-FFF2-40B4-BE49-F238E27FC236}">
                <a16:creationId xmlns:a16="http://schemas.microsoft.com/office/drawing/2014/main" id="{C1E61323-2266-4224-A13E-322C78392FF3}"/>
              </a:ext>
            </a:extLst>
          </p:cNvPr>
          <p:cNvSpPr txBox="1"/>
          <p:nvPr/>
        </p:nvSpPr>
        <p:spPr>
          <a:xfrm>
            <a:off x="1906711" y="3726995"/>
            <a:ext cx="8773858" cy="1015663"/>
          </a:xfrm>
          <a:prstGeom prst="rect">
            <a:avLst/>
          </a:prstGeom>
          <a:noFill/>
        </p:spPr>
        <p:txBody>
          <a:bodyPr wrap="square" rtlCol="0">
            <a:spAutoFit/>
          </a:bodyPr>
          <a:lstStyle/>
          <a:p>
            <a:pPr algn="just"/>
            <a:r>
              <a:rPr lang="en-US" altLang="zh-CN" sz="2000" dirty="0">
                <a:latin typeface="Arial" panose="020B0604020202020204" pitchFamily="34" charset="0"/>
              </a:rPr>
              <a:t>1.</a:t>
            </a:r>
            <a:r>
              <a:rPr lang="en-US" altLang="zh-CN" sz="2000" b="0" i="0" dirty="0">
                <a:effectLst/>
                <a:latin typeface="Arial" panose="020B0604020202020204" pitchFamily="34" charset="0"/>
              </a:rPr>
              <a:t> The </a:t>
            </a:r>
            <a:r>
              <a:rPr lang="en-US" altLang="zh-CN" sz="2000" b="1" i="0" dirty="0">
                <a:effectLst/>
                <a:latin typeface="Arial" panose="020B0604020202020204" pitchFamily="34" charset="0"/>
              </a:rPr>
              <a:t>horizontal and vertical correlation </a:t>
            </a:r>
            <a:r>
              <a:rPr lang="en-US" altLang="zh-CN" sz="2000" b="0" i="0" dirty="0">
                <a:effectLst/>
                <a:latin typeface="Arial" panose="020B0604020202020204" pitchFamily="34" charset="0"/>
              </a:rPr>
              <a:t>of the encrypted images</a:t>
            </a:r>
          </a:p>
          <a:p>
            <a:pPr algn="just"/>
            <a:endParaRPr lang="en-US" altLang="zh-CN" sz="2000" dirty="0">
              <a:latin typeface="Arial" panose="020B0604020202020204" pitchFamily="34" charset="0"/>
            </a:endParaRPr>
          </a:p>
          <a:p>
            <a:pPr algn="just"/>
            <a:r>
              <a:rPr lang="en-US" altLang="zh-CN" sz="2000" dirty="0">
                <a:latin typeface="Arial" panose="020B0604020202020204" pitchFamily="34" charset="0"/>
              </a:rPr>
              <a:t>2. The </a:t>
            </a:r>
            <a:r>
              <a:rPr lang="en-US" altLang="zh-CN" sz="2000" b="1" dirty="0">
                <a:latin typeface="Arial" panose="020B0604020202020204" pitchFamily="34" charset="0"/>
              </a:rPr>
              <a:t>entropy</a:t>
            </a:r>
            <a:r>
              <a:rPr lang="en-US" altLang="zh-CN" sz="2000" dirty="0">
                <a:latin typeface="Arial" panose="020B0604020202020204" pitchFamily="34" charset="0"/>
              </a:rPr>
              <a:t> of the encrypted images</a:t>
            </a:r>
            <a:endParaRPr lang="zh-CN" altLang="en-US" sz="2000" dirty="0"/>
          </a:p>
        </p:txBody>
      </p:sp>
    </p:spTree>
    <p:extLst>
      <p:ext uri="{BB962C8B-B14F-4D97-AF65-F5344CB8AC3E}">
        <p14:creationId xmlns:p14="http://schemas.microsoft.com/office/powerpoint/2010/main" val="9931372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1"/>
          </p:nvPr>
        </p:nvSpPr>
        <p:spPr/>
        <p:txBody>
          <a:bodyPr/>
          <a:lstStyle/>
          <a:p>
            <a:r>
              <a:rPr lang="en-US" altLang="zh-CN" dirty="0"/>
              <a:t>Performance considerations</a:t>
            </a:r>
          </a:p>
        </p:txBody>
      </p:sp>
      <p:sp>
        <p:nvSpPr>
          <p:cNvPr id="6" name="文本占位符 5"/>
          <p:cNvSpPr>
            <a:spLocks noGrp="1"/>
          </p:cNvSpPr>
          <p:nvPr>
            <p:ph type="body" sz="quarter" idx="12"/>
          </p:nvPr>
        </p:nvSpPr>
        <p:spPr/>
        <p:txBody>
          <a:bodyPr/>
          <a:lstStyle/>
          <a:p>
            <a:endParaRPr lang="zh-CN" altLang="en-US"/>
          </a:p>
        </p:txBody>
      </p:sp>
      <p:sp>
        <p:nvSpPr>
          <p:cNvPr id="7" name="文本占位符 6"/>
          <p:cNvSpPr>
            <a:spLocks noGrp="1"/>
          </p:cNvSpPr>
          <p:nvPr>
            <p:ph type="body" sz="quarter" idx="13"/>
          </p:nvPr>
        </p:nvSpPr>
        <p:spPr/>
        <p:txBody>
          <a:bodyPr/>
          <a:lstStyle/>
          <a:p>
            <a:endParaRPr lang="zh-CN" altLang="en-US"/>
          </a:p>
        </p:txBody>
      </p:sp>
      <p:sp>
        <p:nvSpPr>
          <p:cNvPr id="9" name="矩形: 圆角 8"/>
          <p:cNvSpPr/>
          <p:nvPr/>
        </p:nvSpPr>
        <p:spPr>
          <a:xfrm>
            <a:off x="1075351" y="1592263"/>
            <a:ext cx="10071620" cy="3981223"/>
          </a:xfrm>
          <a:prstGeom prst="roundRect">
            <a:avLst>
              <a:gd name="adj" fmla="val 0"/>
            </a:avLst>
          </a:pr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gn="just"/>
            <a:endParaRPr lang="zh-CN" altLang="en-US" dirty="0"/>
          </a:p>
        </p:txBody>
      </p:sp>
      <p:sp>
        <p:nvSpPr>
          <p:cNvPr id="11" name="平行四边形 10"/>
          <p:cNvSpPr/>
          <p:nvPr/>
        </p:nvSpPr>
        <p:spPr>
          <a:xfrm>
            <a:off x="1251578" y="1702990"/>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right-quote-sign_36811"/>
          <p:cNvSpPr>
            <a:spLocks noChangeAspect="1"/>
          </p:cNvSpPr>
          <p:nvPr/>
        </p:nvSpPr>
        <p:spPr bwMode="auto">
          <a:xfrm>
            <a:off x="10833793" y="5336828"/>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sp>
      <p:sp>
        <p:nvSpPr>
          <p:cNvPr id="12" name="文本框 11">
            <a:extLst>
              <a:ext uri="{FF2B5EF4-FFF2-40B4-BE49-F238E27FC236}">
                <a16:creationId xmlns:a16="http://schemas.microsoft.com/office/drawing/2014/main" id="{0F50BB40-E1CC-413D-8E16-9101F5029D40}"/>
              </a:ext>
            </a:extLst>
          </p:cNvPr>
          <p:cNvSpPr txBox="1"/>
          <p:nvPr/>
        </p:nvSpPr>
        <p:spPr>
          <a:xfrm>
            <a:off x="1437849" y="2329993"/>
            <a:ext cx="9316302" cy="830997"/>
          </a:xfrm>
          <a:prstGeom prst="rect">
            <a:avLst/>
          </a:prstGeom>
          <a:noFill/>
        </p:spPr>
        <p:txBody>
          <a:bodyPr wrap="square" rtlCol="0">
            <a:spAutoFit/>
          </a:bodyPr>
          <a:lstStyle/>
          <a:p>
            <a:pPr algn="just"/>
            <a:r>
              <a:rPr lang="en-US" altLang="zh-CN" sz="2400" b="0" i="0" dirty="0">
                <a:effectLst/>
                <a:latin typeface="Arial" panose="020B0604020202020204" pitchFamily="34" charset="0"/>
              </a:rPr>
              <a:t>For </a:t>
            </a:r>
            <a:r>
              <a:rPr lang="en-US" altLang="zh-CN" sz="2400" b="1" i="0" dirty="0">
                <a:effectLst/>
                <a:latin typeface="Arial" panose="020B0604020202020204" pitchFamily="34" charset="0"/>
              </a:rPr>
              <a:t>a gray scale image encryption algorithm</a:t>
            </a:r>
            <a:r>
              <a:rPr lang="en-US" altLang="zh-CN" sz="2400" b="0" i="0" dirty="0">
                <a:effectLst/>
                <a:latin typeface="Arial" panose="020B0604020202020204" pitchFamily="34" charset="0"/>
              </a:rPr>
              <a:t>, there are mainly these considerations in the industry:</a:t>
            </a:r>
          </a:p>
        </p:txBody>
      </p:sp>
      <p:sp>
        <p:nvSpPr>
          <p:cNvPr id="13" name="文本框 12">
            <a:extLst>
              <a:ext uri="{FF2B5EF4-FFF2-40B4-BE49-F238E27FC236}">
                <a16:creationId xmlns:a16="http://schemas.microsoft.com/office/drawing/2014/main" id="{C1E61323-2266-4224-A13E-322C78392FF3}"/>
              </a:ext>
            </a:extLst>
          </p:cNvPr>
          <p:cNvSpPr txBox="1"/>
          <p:nvPr/>
        </p:nvSpPr>
        <p:spPr>
          <a:xfrm>
            <a:off x="1906712" y="3582874"/>
            <a:ext cx="8161116" cy="1323439"/>
          </a:xfrm>
          <a:prstGeom prst="rect">
            <a:avLst/>
          </a:prstGeom>
          <a:noFill/>
        </p:spPr>
        <p:txBody>
          <a:bodyPr wrap="square" rtlCol="0">
            <a:spAutoFit/>
          </a:bodyPr>
          <a:lstStyle/>
          <a:p>
            <a:pPr algn="just"/>
            <a:r>
              <a:rPr lang="en-US" altLang="zh-CN" sz="2000" b="0" i="0" dirty="0">
                <a:effectLst/>
                <a:latin typeface="Arial" panose="020B0604020202020204" pitchFamily="34" charset="0"/>
              </a:rPr>
              <a:t>3. The </a:t>
            </a:r>
            <a:r>
              <a:rPr lang="en-US" altLang="zh-CN" sz="2000" b="1" i="0" dirty="0">
                <a:effectLst/>
                <a:latin typeface="Arial" panose="020B0604020202020204" pitchFamily="34" charset="0"/>
              </a:rPr>
              <a:t>Peak signal-to-noise ratio (PSNR)</a:t>
            </a:r>
            <a:r>
              <a:rPr lang="en-US" altLang="zh-CN" sz="2000" b="0" i="0" dirty="0">
                <a:effectLst/>
                <a:latin typeface="Arial" panose="020B0604020202020204" pitchFamily="34" charset="0"/>
              </a:rPr>
              <a:t> of the encryption</a:t>
            </a:r>
          </a:p>
          <a:p>
            <a:pPr algn="just"/>
            <a:endParaRPr lang="en-US" altLang="zh-CN" sz="2000" dirty="0">
              <a:latin typeface="Arial" panose="020B0604020202020204" pitchFamily="34" charset="0"/>
            </a:endParaRPr>
          </a:p>
          <a:p>
            <a:pPr algn="just"/>
            <a:r>
              <a:rPr lang="en-US" altLang="zh-CN" sz="2000" dirty="0">
                <a:latin typeface="Arial" panose="020B0604020202020204" pitchFamily="34" charset="0"/>
              </a:rPr>
              <a:t>4. the </a:t>
            </a:r>
            <a:r>
              <a:rPr lang="en-US" altLang="zh-CN" sz="2000" b="1" dirty="0">
                <a:latin typeface="Arial" panose="020B0604020202020204" pitchFamily="34" charset="0"/>
              </a:rPr>
              <a:t>throughput</a:t>
            </a:r>
            <a:r>
              <a:rPr lang="en-US" altLang="zh-CN" sz="2000" dirty="0">
                <a:latin typeface="Arial" panose="020B0604020202020204" pitchFamily="34" charset="0"/>
              </a:rPr>
              <a:t> of the hardware implementation and the </a:t>
            </a:r>
            <a:r>
              <a:rPr lang="en-US" altLang="zh-CN" sz="2000" b="1" dirty="0">
                <a:latin typeface="Arial" panose="020B0604020202020204" pitchFamily="34" charset="0"/>
              </a:rPr>
              <a:t>hardware resources</a:t>
            </a:r>
            <a:r>
              <a:rPr lang="en-US" altLang="zh-CN" sz="2000" dirty="0">
                <a:latin typeface="Arial" panose="020B0604020202020204" pitchFamily="34" charset="0"/>
              </a:rPr>
              <a:t> required to achieve this throughput</a:t>
            </a:r>
            <a:endParaRPr lang="zh-CN" altLang="en-US" sz="2000" dirty="0"/>
          </a:p>
        </p:txBody>
      </p:sp>
    </p:spTree>
    <p:extLst>
      <p:ext uri="{BB962C8B-B14F-4D97-AF65-F5344CB8AC3E}">
        <p14:creationId xmlns:p14="http://schemas.microsoft.com/office/powerpoint/2010/main" val="21574070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1"/>
          </p:nvPr>
        </p:nvSpPr>
        <p:spPr/>
        <p:txBody>
          <a:bodyPr/>
          <a:lstStyle/>
          <a:p>
            <a:r>
              <a:rPr lang="en-US" altLang="zh-CN" dirty="0"/>
              <a:t>Formal Definition</a:t>
            </a:r>
          </a:p>
        </p:txBody>
      </p:sp>
      <p:sp>
        <p:nvSpPr>
          <p:cNvPr id="6" name="文本占位符 5"/>
          <p:cNvSpPr>
            <a:spLocks noGrp="1"/>
          </p:cNvSpPr>
          <p:nvPr>
            <p:ph type="body" sz="quarter" idx="12"/>
          </p:nvPr>
        </p:nvSpPr>
        <p:spPr/>
        <p:txBody>
          <a:bodyPr/>
          <a:lstStyle/>
          <a:p>
            <a:endParaRPr lang="zh-CN" altLang="en-US"/>
          </a:p>
        </p:txBody>
      </p:sp>
      <p:sp>
        <p:nvSpPr>
          <p:cNvPr id="7" name="文本占位符 6"/>
          <p:cNvSpPr>
            <a:spLocks noGrp="1"/>
          </p:cNvSpPr>
          <p:nvPr>
            <p:ph type="body" sz="quarter" idx="13"/>
          </p:nvPr>
        </p:nvSpPr>
        <p:spPr/>
        <p:txBody>
          <a:bodyPr/>
          <a:lstStyle/>
          <a:p>
            <a:endParaRPr lang="zh-CN" altLang="en-US"/>
          </a:p>
        </p:txBody>
      </p:sp>
      <p:pic>
        <p:nvPicPr>
          <p:cNvPr id="3" name="图片 2">
            <a:extLst>
              <a:ext uri="{FF2B5EF4-FFF2-40B4-BE49-F238E27FC236}">
                <a16:creationId xmlns:a16="http://schemas.microsoft.com/office/drawing/2014/main" id="{4D924A00-387C-42A8-9906-F512439116C1}"/>
              </a:ext>
            </a:extLst>
          </p:cNvPr>
          <p:cNvPicPr>
            <a:picLocks noChangeAspect="1"/>
          </p:cNvPicPr>
          <p:nvPr/>
        </p:nvPicPr>
        <p:blipFill>
          <a:blip r:embed="rId2"/>
          <a:stretch>
            <a:fillRect/>
          </a:stretch>
        </p:blipFill>
        <p:spPr>
          <a:xfrm>
            <a:off x="746288" y="1248574"/>
            <a:ext cx="10699423" cy="968145"/>
          </a:xfrm>
          <a:prstGeom prst="rect">
            <a:avLst/>
          </a:prstGeom>
        </p:spPr>
      </p:pic>
      <p:pic>
        <p:nvPicPr>
          <p:cNvPr id="8" name="图片 7">
            <a:extLst>
              <a:ext uri="{FF2B5EF4-FFF2-40B4-BE49-F238E27FC236}">
                <a16:creationId xmlns:a16="http://schemas.microsoft.com/office/drawing/2014/main" id="{F9737A39-B5DA-49BE-9F1A-30BDE2FE62FD}"/>
              </a:ext>
            </a:extLst>
          </p:cNvPr>
          <p:cNvPicPr>
            <a:picLocks noChangeAspect="1"/>
          </p:cNvPicPr>
          <p:nvPr/>
        </p:nvPicPr>
        <p:blipFill>
          <a:blip r:embed="rId3"/>
          <a:stretch>
            <a:fillRect/>
          </a:stretch>
        </p:blipFill>
        <p:spPr>
          <a:xfrm>
            <a:off x="4616189" y="3125624"/>
            <a:ext cx="2495550" cy="2619375"/>
          </a:xfrm>
          <a:prstGeom prst="rect">
            <a:avLst/>
          </a:prstGeom>
        </p:spPr>
      </p:pic>
      <p:cxnSp>
        <p:nvCxnSpPr>
          <p:cNvPr id="15" name="直接箭头连接符 14">
            <a:extLst>
              <a:ext uri="{FF2B5EF4-FFF2-40B4-BE49-F238E27FC236}">
                <a16:creationId xmlns:a16="http://schemas.microsoft.com/office/drawing/2014/main" id="{0171901C-E7BF-4640-B417-64900F31E157}"/>
              </a:ext>
            </a:extLst>
          </p:cNvPr>
          <p:cNvCxnSpPr/>
          <p:nvPr/>
        </p:nvCxnSpPr>
        <p:spPr>
          <a:xfrm>
            <a:off x="4189889" y="2752626"/>
            <a:ext cx="0" cy="334651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a:extLst>
              <a:ext uri="{FF2B5EF4-FFF2-40B4-BE49-F238E27FC236}">
                <a16:creationId xmlns:a16="http://schemas.microsoft.com/office/drawing/2014/main" id="{5B217811-5F12-4D59-A915-4C5205AC2BF6}"/>
              </a:ext>
            </a:extLst>
          </p:cNvPr>
          <p:cNvCxnSpPr/>
          <p:nvPr/>
        </p:nvCxnSpPr>
        <p:spPr>
          <a:xfrm>
            <a:off x="4171035" y="2771480"/>
            <a:ext cx="3601039" cy="0"/>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8" name="文本框 17">
            <a:extLst>
              <a:ext uri="{FF2B5EF4-FFF2-40B4-BE49-F238E27FC236}">
                <a16:creationId xmlns:a16="http://schemas.microsoft.com/office/drawing/2014/main" id="{1212BA22-C2BC-46A1-AE84-C1B5EA07D3F2}"/>
              </a:ext>
            </a:extLst>
          </p:cNvPr>
          <p:cNvSpPr txBox="1"/>
          <p:nvPr/>
        </p:nvSpPr>
        <p:spPr>
          <a:xfrm>
            <a:off x="1708263" y="4143143"/>
            <a:ext cx="2198102" cy="369332"/>
          </a:xfrm>
          <a:prstGeom prst="rect">
            <a:avLst/>
          </a:prstGeom>
          <a:noFill/>
        </p:spPr>
        <p:txBody>
          <a:bodyPr wrap="none" rtlCol="0">
            <a:spAutoFit/>
          </a:bodyPr>
          <a:lstStyle/>
          <a:p>
            <a:r>
              <a:rPr lang="en-US" altLang="zh-CN" dirty="0"/>
              <a:t>Vertical / First index</a:t>
            </a:r>
            <a:endParaRPr lang="zh-CN" altLang="en-US" dirty="0"/>
          </a:p>
        </p:txBody>
      </p:sp>
      <p:sp>
        <p:nvSpPr>
          <p:cNvPr id="19" name="文本框 18">
            <a:extLst>
              <a:ext uri="{FF2B5EF4-FFF2-40B4-BE49-F238E27FC236}">
                <a16:creationId xmlns:a16="http://schemas.microsoft.com/office/drawing/2014/main" id="{C9A230BB-A8BB-40AC-892E-B749A23419DE}"/>
              </a:ext>
            </a:extLst>
          </p:cNvPr>
          <p:cNvSpPr txBox="1"/>
          <p:nvPr/>
        </p:nvSpPr>
        <p:spPr>
          <a:xfrm>
            <a:off x="8006196" y="2586814"/>
            <a:ext cx="2749471" cy="369332"/>
          </a:xfrm>
          <a:prstGeom prst="rect">
            <a:avLst/>
          </a:prstGeom>
          <a:noFill/>
        </p:spPr>
        <p:txBody>
          <a:bodyPr wrap="none" rtlCol="0">
            <a:spAutoFit/>
          </a:bodyPr>
          <a:lstStyle/>
          <a:p>
            <a:r>
              <a:rPr lang="en-US" altLang="zh-CN" dirty="0"/>
              <a:t>Horizonal / Second index</a:t>
            </a:r>
            <a:endParaRPr lang="zh-CN" altLang="en-US" dirty="0"/>
          </a:p>
        </p:txBody>
      </p:sp>
    </p:spTree>
    <p:extLst>
      <p:ext uri="{BB962C8B-B14F-4D97-AF65-F5344CB8AC3E}">
        <p14:creationId xmlns:p14="http://schemas.microsoft.com/office/powerpoint/2010/main" val="20362836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1"/>
          </p:nvPr>
        </p:nvSpPr>
        <p:spPr/>
        <p:txBody>
          <a:bodyPr/>
          <a:lstStyle/>
          <a:p>
            <a:r>
              <a:rPr lang="en-US" altLang="zh-CN" dirty="0"/>
              <a:t>Formal Definition</a:t>
            </a:r>
          </a:p>
        </p:txBody>
      </p:sp>
      <p:sp>
        <p:nvSpPr>
          <p:cNvPr id="6" name="文本占位符 5"/>
          <p:cNvSpPr>
            <a:spLocks noGrp="1"/>
          </p:cNvSpPr>
          <p:nvPr>
            <p:ph type="body" sz="quarter" idx="12"/>
          </p:nvPr>
        </p:nvSpPr>
        <p:spPr/>
        <p:txBody>
          <a:bodyPr/>
          <a:lstStyle/>
          <a:p>
            <a:endParaRPr lang="zh-CN" altLang="en-US"/>
          </a:p>
        </p:txBody>
      </p:sp>
      <p:sp>
        <p:nvSpPr>
          <p:cNvPr id="7" name="文本占位符 6"/>
          <p:cNvSpPr>
            <a:spLocks noGrp="1"/>
          </p:cNvSpPr>
          <p:nvPr>
            <p:ph type="body" sz="quarter" idx="13"/>
          </p:nvPr>
        </p:nvSpPr>
        <p:spPr/>
        <p:txBody>
          <a:bodyPr/>
          <a:lstStyle/>
          <a:p>
            <a:endParaRPr lang="zh-CN" altLang="en-US"/>
          </a:p>
        </p:txBody>
      </p:sp>
      <p:pic>
        <p:nvPicPr>
          <p:cNvPr id="4" name="图片 3">
            <a:extLst>
              <a:ext uri="{FF2B5EF4-FFF2-40B4-BE49-F238E27FC236}">
                <a16:creationId xmlns:a16="http://schemas.microsoft.com/office/drawing/2014/main" id="{6679A5E4-2A55-48DE-849C-77E4B65B6613}"/>
              </a:ext>
            </a:extLst>
          </p:cNvPr>
          <p:cNvPicPr>
            <a:picLocks noChangeAspect="1"/>
          </p:cNvPicPr>
          <p:nvPr/>
        </p:nvPicPr>
        <p:blipFill>
          <a:blip r:embed="rId2"/>
          <a:stretch>
            <a:fillRect/>
          </a:stretch>
        </p:blipFill>
        <p:spPr>
          <a:xfrm>
            <a:off x="510618" y="1304172"/>
            <a:ext cx="11170763" cy="830512"/>
          </a:xfrm>
          <a:prstGeom prst="rect">
            <a:avLst/>
          </a:prstGeom>
        </p:spPr>
      </p:pic>
      <p:pic>
        <p:nvPicPr>
          <p:cNvPr id="10" name="图片 9">
            <a:extLst>
              <a:ext uri="{FF2B5EF4-FFF2-40B4-BE49-F238E27FC236}">
                <a16:creationId xmlns:a16="http://schemas.microsoft.com/office/drawing/2014/main" id="{CFA97836-81A6-49EE-8176-2978205404F8}"/>
              </a:ext>
            </a:extLst>
          </p:cNvPr>
          <p:cNvPicPr>
            <a:picLocks noChangeAspect="1"/>
          </p:cNvPicPr>
          <p:nvPr/>
        </p:nvPicPr>
        <p:blipFill>
          <a:blip r:embed="rId3"/>
          <a:stretch>
            <a:fillRect/>
          </a:stretch>
        </p:blipFill>
        <p:spPr>
          <a:xfrm>
            <a:off x="510618" y="2558891"/>
            <a:ext cx="11116649" cy="2002378"/>
          </a:xfrm>
          <a:prstGeom prst="rect">
            <a:avLst/>
          </a:prstGeom>
        </p:spPr>
      </p:pic>
      <p:sp>
        <p:nvSpPr>
          <p:cNvPr id="11" name="文本框 10">
            <a:extLst>
              <a:ext uri="{FF2B5EF4-FFF2-40B4-BE49-F238E27FC236}">
                <a16:creationId xmlns:a16="http://schemas.microsoft.com/office/drawing/2014/main" id="{BDAB1354-D600-4957-A86B-D834770F6096}"/>
              </a:ext>
            </a:extLst>
          </p:cNvPr>
          <p:cNvSpPr txBox="1"/>
          <p:nvPr/>
        </p:nvSpPr>
        <p:spPr>
          <a:xfrm>
            <a:off x="1840765" y="5153718"/>
            <a:ext cx="8456354" cy="400110"/>
          </a:xfrm>
          <a:prstGeom prst="rect">
            <a:avLst/>
          </a:prstGeom>
          <a:noFill/>
        </p:spPr>
        <p:txBody>
          <a:bodyPr wrap="none" rtlCol="0">
            <a:spAutoFit/>
          </a:bodyPr>
          <a:lstStyle/>
          <a:p>
            <a:r>
              <a:rPr lang="en-US" altLang="zh-CN" sz="2000" dirty="0"/>
              <a:t>The correlation coefficient we get is the vertical correlation defined above</a:t>
            </a:r>
            <a:endParaRPr lang="zh-CN" altLang="en-US" sz="2000" dirty="0"/>
          </a:p>
        </p:txBody>
      </p:sp>
    </p:spTree>
    <p:extLst>
      <p:ext uri="{BB962C8B-B14F-4D97-AF65-F5344CB8AC3E}">
        <p14:creationId xmlns:p14="http://schemas.microsoft.com/office/powerpoint/2010/main" val="24824431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1"/>
          </p:nvPr>
        </p:nvSpPr>
        <p:spPr/>
        <p:txBody>
          <a:bodyPr/>
          <a:lstStyle/>
          <a:p>
            <a:r>
              <a:rPr lang="en-US" altLang="zh-CN" dirty="0"/>
              <a:t>Formal Definition</a:t>
            </a:r>
          </a:p>
        </p:txBody>
      </p:sp>
      <p:sp>
        <p:nvSpPr>
          <p:cNvPr id="6" name="文本占位符 5"/>
          <p:cNvSpPr>
            <a:spLocks noGrp="1"/>
          </p:cNvSpPr>
          <p:nvPr>
            <p:ph type="body" sz="quarter" idx="12"/>
          </p:nvPr>
        </p:nvSpPr>
        <p:spPr/>
        <p:txBody>
          <a:bodyPr/>
          <a:lstStyle/>
          <a:p>
            <a:endParaRPr lang="zh-CN" altLang="en-US"/>
          </a:p>
        </p:txBody>
      </p:sp>
      <p:sp>
        <p:nvSpPr>
          <p:cNvPr id="7" name="文本占位符 6"/>
          <p:cNvSpPr>
            <a:spLocks noGrp="1"/>
          </p:cNvSpPr>
          <p:nvPr>
            <p:ph type="body" sz="quarter" idx="13"/>
          </p:nvPr>
        </p:nvSpPr>
        <p:spPr/>
        <p:txBody>
          <a:bodyPr/>
          <a:lstStyle/>
          <a:p>
            <a:endParaRPr lang="zh-CN" altLang="en-US"/>
          </a:p>
        </p:txBody>
      </p:sp>
      <p:pic>
        <p:nvPicPr>
          <p:cNvPr id="3" name="图片 2">
            <a:extLst>
              <a:ext uri="{FF2B5EF4-FFF2-40B4-BE49-F238E27FC236}">
                <a16:creationId xmlns:a16="http://schemas.microsoft.com/office/drawing/2014/main" id="{90F13DE2-1E5F-47F0-9BFB-3EDA3038563D}"/>
              </a:ext>
            </a:extLst>
          </p:cNvPr>
          <p:cNvPicPr>
            <a:picLocks noChangeAspect="1"/>
          </p:cNvPicPr>
          <p:nvPr/>
        </p:nvPicPr>
        <p:blipFill>
          <a:blip r:embed="rId2"/>
          <a:stretch>
            <a:fillRect/>
          </a:stretch>
        </p:blipFill>
        <p:spPr>
          <a:xfrm>
            <a:off x="520045" y="1970546"/>
            <a:ext cx="11151909" cy="1956475"/>
          </a:xfrm>
          <a:prstGeom prst="rect">
            <a:avLst/>
          </a:prstGeom>
        </p:spPr>
      </p:pic>
      <p:sp>
        <p:nvSpPr>
          <p:cNvPr id="8" name="文本框 7">
            <a:extLst>
              <a:ext uri="{FF2B5EF4-FFF2-40B4-BE49-F238E27FC236}">
                <a16:creationId xmlns:a16="http://schemas.microsoft.com/office/drawing/2014/main" id="{E655690D-3063-4322-B203-D8CB28301467}"/>
              </a:ext>
            </a:extLst>
          </p:cNvPr>
          <p:cNvSpPr txBox="1"/>
          <p:nvPr/>
        </p:nvSpPr>
        <p:spPr>
          <a:xfrm>
            <a:off x="2757585" y="4582795"/>
            <a:ext cx="6676828" cy="400110"/>
          </a:xfrm>
          <a:prstGeom prst="rect">
            <a:avLst/>
          </a:prstGeom>
          <a:noFill/>
        </p:spPr>
        <p:txBody>
          <a:bodyPr wrap="none" rtlCol="0">
            <a:spAutoFit/>
          </a:bodyPr>
          <a:lstStyle/>
          <a:p>
            <a:r>
              <a:rPr lang="en-US" altLang="zh-CN" sz="2000" dirty="0"/>
              <a:t>The maximum entropy of a gray scale image </a:t>
            </a:r>
            <a:r>
              <a:rPr lang="en-US" altLang="zh-CN" sz="2000" b="1" dirty="0"/>
              <a:t>is around 8</a:t>
            </a:r>
            <a:endParaRPr lang="zh-CN" altLang="en-US" sz="2000" b="1" dirty="0"/>
          </a:p>
        </p:txBody>
      </p:sp>
    </p:spTree>
    <p:extLst>
      <p:ext uri="{BB962C8B-B14F-4D97-AF65-F5344CB8AC3E}">
        <p14:creationId xmlns:p14="http://schemas.microsoft.com/office/powerpoint/2010/main" val="9256805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1"/>
          </p:nvPr>
        </p:nvSpPr>
        <p:spPr/>
        <p:txBody>
          <a:bodyPr/>
          <a:lstStyle/>
          <a:p>
            <a:r>
              <a:rPr lang="en-US" altLang="zh-CN" dirty="0"/>
              <a:t>Formal Definition</a:t>
            </a:r>
          </a:p>
        </p:txBody>
      </p:sp>
      <p:sp>
        <p:nvSpPr>
          <p:cNvPr id="6" name="文本占位符 5"/>
          <p:cNvSpPr>
            <a:spLocks noGrp="1"/>
          </p:cNvSpPr>
          <p:nvPr>
            <p:ph type="body" sz="quarter" idx="12"/>
          </p:nvPr>
        </p:nvSpPr>
        <p:spPr/>
        <p:txBody>
          <a:bodyPr/>
          <a:lstStyle/>
          <a:p>
            <a:endParaRPr lang="zh-CN" altLang="en-US"/>
          </a:p>
        </p:txBody>
      </p:sp>
      <p:sp>
        <p:nvSpPr>
          <p:cNvPr id="7" name="文本占位符 6"/>
          <p:cNvSpPr>
            <a:spLocks noGrp="1"/>
          </p:cNvSpPr>
          <p:nvPr>
            <p:ph type="body" sz="quarter" idx="13"/>
          </p:nvPr>
        </p:nvSpPr>
        <p:spPr/>
        <p:txBody>
          <a:bodyPr/>
          <a:lstStyle/>
          <a:p>
            <a:endParaRPr lang="zh-CN" altLang="en-US"/>
          </a:p>
        </p:txBody>
      </p:sp>
      <p:sp>
        <p:nvSpPr>
          <p:cNvPr id="8" name="文本框 7">
            <a:extLst>
              <a:ext uri="{FF2B5EF4-FFF2-40B4-BE49-F238E27FC236}">
                <a16:creationId xmlns:a16="http://schemas.microsoft.com/office/drawing/2014/main" id="{E655690D-3063-4322-B203-D8CB28301467}"/>
              </a:ext>
            </a:extLst>
          </p:cNvPr>
          <p:cNvSpPr txBox="1"/>
          <p:nvPr/>
        </p:nvSpPr>
        <p:spPr>
          <a:xfrm>
            <a:off x="939237" y="2299621"/>
            <a:ext cx="5139548" cy="523220"/>
          </a:xfrm>
          <a:prstGeom prst="rect">
            <a:avLst/>
          </a:prstGeom>
          <a:noFill/>
        </p:spPr>
        <p:txBody>
          <a:bodyPr wrap="none" rtlCol="0">
            <a:spAutoFit/>
          </a:bodyPr>
          <a:lstStyle/>
          <a:p>
            <a:r>
              <a:rPr lang="en-US" altLang="zh-CN" sz="2800" b="1" dirty="0"/>
              <a:t>About the above 2 definition:</a:t>
            </a:r>
            <a:endParaRPr lang="zh-CN" altLang="en-US" sz="2800" b="1" dirty="0"/>
          </a:p>
        </p:txBody>
      </p:sp>
      <p:sp>
        <p:nvSpPr>
          <p:cNvPr id="9" name="文本框 8">
            <a:extLst>
              <a:ext uri="{FF2B5EF4-FFF2-40B4-BE49-F238E27FC236}">
                <a16:creationId xmlns:a16="http://schemas.microsoft.com/office/drawing/2014/main" id="{2EA3B864-B590-4379-9333-DB41BE2E6A67}"/>
              </a:ext>
            </a:extLst>
          </p:cNvPr>
          <p:cNvSpPr txBox="1"/>
          <p:nvPr/>
        </p:nvSpPr>
        <p:spPr>
          <a:xfrm>
            <a:off x="1998227" y="3329625"/>
            <a:ext cx="8161116" cy="1107996"/>
          </a:xfrm>
          <a:prstGeom prst="rect">
            <a:avLst/>
          </a:prstGeom>
          <a:noFill/>
        </p:spPr>
        <p:txBody>
          <a:bodyPr wrap="square" rtlCol="0">
            <a:spAutoFit/>
          </a:bodyPr>
          <a:lstStyle/>
          <a:p>
            <a:pPr algn="just"/>
            <a:r>
              <a:rPr lang="en-US" altLang="zh-CN" sz="2200" dirty="0"/>
              <a:t>· Correspond to the degree of visual confusion in the image</a:t>
            </a:r>
          </a:p>
          <a:p>
            <a:pPr algn="just"/>
            <a:endParaRPr lang="en-US" altLang="zh-CN" sz="2200" dirty="0"/>
          </a:p>
          <a:p>
            <a:pPr algn="just"/>
            <a:r>
              <a:rPr lang="en-US" altLang="zh-CN" sz="2200" dirty="0"/>
              <a:t>· </a:t>
            </a:r>
            <a:r>
              <a:rPr lang="en-US" altLang="zh-CN" sz="2200" b="0" i="0" dirty="0">
                <a:solidFill>
                  <a:srgbClr val="333333"/>
                </a:solidFill>
                <a:effectLst/>
                <a:latin typeface="tahoma" panose="020B0604030504040204" pitchFamily="34" charset="0"/>
              </a:rPr>
              <a:t>Can be used as an indicator of the difficulty of cracking</a:t>
            </a:r>
            <a:endParaRPr lang="zh-CN" altLang="en-US" sz="2200" dirty="0"/>
          </a:p>
        </p:txBody>
      </p:sp>
    </p:spTree>
    <p:extLst>
      <p:ext uri="{BB962C8B-B14F-4D97-AF65-F5344CB8AC3E}">
        <p14:creationId xmlns:p14="http://schemas.microsoft.com/office/powerpoint/2010/main" val="4593696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1"/>
          </p:nvPr>
        </p:nvSpPr>
        <p:spPr/>
        <p:txBody>
          <a:bodyPr/>
          <a:lstStyle/>
          <a:p>
            <a:r>
              <a:rPr lang="en-US" altLang="zh-CN" dirty="0"/>
              <a:t>Formal Definition</a:t>
            </a:r>
          </a:p>
        </p:txBody>
      </p:sp>
      <p:sp>
        <p:nvSpPr>
          <p:cNvPr id="6" name="文本占位符 5"/>
          <p:cNvSpPr>
            <a:spLocks noGrp="1"/>
          </p:cNvSpPr>
          <p:nvPr>
            <p:ph type="body" sz="quarter" idx="12"/>
          </p:nvPr>
        </p:nvSpPr>
        <p:spPr/>
        <p:txBody>
          <a:bodyPr/>
          <a:lstStyle/>
          <a:p>
            <a:endParaRPr lang="zh-CN" altLang="en-US"/>
          </a:p>
        </p:txBody>
      </p:sp>
      <p:sp>
        <p:nvSpPr>
          <p:cNvPr id="7" name="文本占位符 6"/>
          <p:cNvSpPr>
            <a:spLocks noGrp="1"/>
          </p:cNvSpPr>
          <p:nvPr>
            <p:ph type="body" sz="quarter" idx="13"/>
          </p:nvPr>
        </p:nvSpPr>
        <p:spPr/>
        <p:txBody>
          <a:bodyPr/>
          <a:lstStyle/>
          <a:p>
            <a:endParaRPr lang="zh-CN" altLang="en-US"/>
          </a:p>
        </p:txBody>
      </p:sp>
      <p:pic>
        <p:nvPicPr>
          <p:cNvPr id="4" name="图片 3">
            <a:extLst>
              <a:ext uri="{FF2B5EF4-FFF2-40B4-BE49-F238E27FC236}">
                <a16:creationId xmlns:a16="http://schemas.microsoft.com/office/drawing/2014/main" id="{824048BC-9AA0-474B-8293-283C95A88465}"/>
              </a:ext>
            </a:extLst>
          </p:cNvPr>
          <p:cNvPicPr>
            <a:picLocks noChangeAspect="1"/>
          </p:cNvPicPr>
          <p:nvPr/>
        </p:nvPicPr>
        <p:blipFill>
          <a:blip r:embed="rId2"/>
          <a:stretch>
            <a:fillRect/>
          </a:stretch>
        </p:blipFill>
        <p:spPr>
          <a:xfrm>
            <a:off x="666210" y="1658730"/>
            <a:ext cx="10859579" cy="3540540"/>
          </a:xfrm>
          <a:prstGeom prst="rect">
            <a:avLst/>
          </a:prstGeom>
        </p:spPr>
      </p:pic>
    </p:spTree>
    <p:extLst>
      <p:ext uri="{BB962C8B-B14F-4D97-AF65-F5344CB8AC3E}">
        <p14:creationId xmlns:p14="http://schemas.microsoft.com/office/powerpoint/2010/main" val="10990778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1"/>
          </p:nvPr>
        </p:nvSpPr>
        <p:spPr/>
        <p:txBody>
          <a:bodyPr/>
          <a:lstStyle/>
          <a:p>
            <a:r>
              <a:rPr lang="en-US" altLang="zh-CN" dirty="0"/>
              <a:t>Formal Definition</a:t>
            </a:r>
          </a:p>
        </p:txBody>
      </p:sp>
      <p:sp>
        <p:nvSpPr>
          <p:cNvPr id="6" name="文本占位符 5"/>
          <p:cNvSpPr>
            <a:spLocks noGrp="1"/>
          </p:cNvSpPr>
          <p:nvPr>
            <p:ph type="body" sz="quarter" idx="12"/>
          </p:nvPr>
        </p:nvSpPr>
        <p:spPr/>
        <p:txBody>
          <a:bodyPr/>
          <a:lstStyle/>
          <a:p>
            <a:endParaRPr lang="zh-CN" altLang="en-US"/>
          </a:p>
        </p:txBody>
      </p:sp>
      <p:sp>
        <p:nvSpPr>
          <p:cNvPr id="7" name="文本占位符 6"/>
          <p:cNvSpPr>
            <a:spLocks noGrp="1"/>
          </p:cNvSpPr>
          <p:nvPr>
            <p:ph type="body" sz="quarter" idx="13"/>
          </p:nvPr>
        </p:nvSpPr>
        <p:spPr/>
        <p:txBody>
          <a:bodyPr/>
          <a:lstStyle/>
          <a:p>
            <a:endParaRPr lang="zh-CN" altLang="en-US"/>
          </a:p>
        </p:txBody>
      </p:sp>
      <p:sp>
        <p:nvSpPr>
          <p:cNvPr id="8" name="文本框 7">
            <a:extLst>
              <a:ext uri="{FF2B5EF4-FFF2-40B4-BE49-F238E27FC236}">
                <a16:creationId xmlns:a16="http://schemas.microsoft.com/office/drawing/2014/main" id="{E655690D-3063-4322-B203-D8CB28301467}"/>
              </a:ext>
            </a:extLst>
          </p:cNvPr>
          <p:cNvSpPr txBox="1"/>
          <p:nvPr/>
        </p:nvSpPr>
        <p:spPr>
          <a:xfrm>
            <a:off x="1077250" y="1990886"/>
            <a:ext cx="3079689" cy="523220"/>
          </a:xfrm>
          <a:prstGeom prst="rect">
            <a:avLst/>
          </a:prstGeom>
          <a:noFill/>
        </p:spPr>
        <p:txBody>
          <a:bodyPr wrap="none" rtlCol="0">
            <a:spAutoFit/>
          </a:bodyPr>
          <a:lstStyle/>
          <a:p>
            <a:r>
              <a:rPr lang="en-US" altLang="zh-CN" sz="2800" b="1" dirty="0"/>
              <a:t>About the PSNR:</a:t>
            </a:r>
            <a:endParaRPr lang="zh-CN" altLang="en-US" sz="2800" b="1" dirty="0"/>
          </a:p>
        </p:txBody>
      </p:sp>
      <p:sp>
        <p:nvSpPr>
          <p:cNvPr id="9" name="文本框 8">
            <a:extLst>
              <a:ext uri="{FF2B5EF4-FFF2-40B4-BE49-F238E27FC236}">
                <a16:creationId xmlns:a16="http://schemas.microsoft.com/office/drawing/2014/main" id="{2EA3B864-B590-4379-9333-DB41BE2E6A67}"/>
              </a:ext>
            </a:extLst>
          </p:cNvPr>
          <p:cNvSpPr txBox="1"/>
          <p:nvPr/>
        </p:nvSpPr>
        <p:spPr>
          <a:xfrm>
            <a:off x="1589485" y="3074655"/>
            <a:ext cx="8767183" cy="1446550"/>
          </a:xfrm>
          <a:prstGeom prst="rect">
            <a:avLst/>
          </a:prstGeom>
          <a:noFill/>
        </p:spPr>
        <p:txBody>
          <a:bodyPr wrap="square" rtlCol="0">
            <a:spAutoFit/>
          </a:bodyPr>
          <a:lstStyle/>
          <a:p>
            <a:pPr algn="just"/>
            <a:r>
              <a:rPr lang="en-US" altLang="zh-CN" sz="2200" dirty="0"/>
              <a:t>· Most commonly used to measure the quality of reconstruction of lossy compression codecs.</a:t>
            </a:r>
          </a:p>
          <a:p>
            <a:pPr algn="just"/>
            <a:endParaRPr lang="en-US" altLang="zh-CN" sz="2200" dirty="0"/>
          </a:p>
          <a:p>
            <a:pPr algn="just"/>
            <a:r>
              <a:rPr lang="en-US" altLang="zh-CN" sz="2200" dirty="0"/>
              <a:t>· </a:t>
            </a:r>
            <a:r>
              <a:rPr lang="en-US" altLang="zh-CN" sz="2200" b="0" i="0" dirty="0">
                <a:solidFill>
                  <a:srgbClr val="333333"/>
                </a:solidFill>
                <a:effectLst/>
                <a:latin typeface="tahoma" panose="020B0604030504040204" pitchFamily="34" charset="0"/>
              </a:rPr>
              <a:t>The lower the PSNR, the more difficult it is to restore</a:t>
            </a:r>
            <a:endParaRPr lang="zh-CN" altLang="en-US" sz="2200" dirty="0"/>
          </a:p>
        </p:txBody>
      </p:sp>
    </p:spTree>
    <p:extLst>
      <p:ext uri="{BB962C8B-B14F-4D97-AF65-F5344CB8AC3E}">
        <p14:creationId xmlns:p14="http://schemas.microsoft.com/office/powerpoint/2010/main" val="7845792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1"/>
          </p:nvPr>
        </p:nvSpPr>
        <p:spPr/>
        <p:txBody>
          <a:bodyPr/>
          <a:lstStyle/>
          <a:p>
            <a:r>
              <a:rPr lang="en-US" altLang="zh-CN" dirty="0"/>
              <a:t>Use AES Directly</a:t>
            </a:r>
          </a:p>
        </p:txBody>
      </p:sp>
      <p:sp>
        <p:nvSpPr>
          <p:cNvPr id="6" name="文本占位符 5"/>
          <p:cNvSpPr>
            <a:spLocks noGrp="1"/>
          </p:cNvSpPr>
          <p:nvPr>
            <p:ph type="body" sz="quarter" idx="12"/>
          </p:nvPr>
        </p:nvSpPr>
        <p:spPr/>
        <p:txBody>
          <a:bodyPr/>
          <a:lstStyle/>
          <a:p>
            <a:endParaRPr lang="zh-CN" altLang="en-US"/>
          </a:p>
        </p:txBody>
      </p:sp>
      <p:sp>
        <p:nvSpPr>
          <p:cNvPr id="7" name="文本占位符 6"/>
          <p:cNvSpPr>
            <a:spLocks noGrp="1"/>
          </p:cNvSpPr>
          <p:nvPr>
            <p:ph type="body" sz="quarter" idx="13"/>
          </p:nvPr>
        </p:nvSpPr>
        <p:spPr/>
        <p:txBody>
          <a:bodyPr/>
          <a:lstStyle/>
          <a:p>
            <a:endParaRPr lang="zh-CN" altLang="en-US"/>
          </a:p>
        </p:txBody>
      </p:sp>
      <p:sp>
        <p:nvSpPr>
          <p:cNvPr id="9" name="矩形: 圆角 8"/>
          <p:cNvSpPr/>
          <p:nvPr/>
        </p:nvSpPr>
        <p:spPr>
          <a:xfrm>
            <a:off x="1075351" y="1592263"/>
            <a:ext cx="10071620" cy="3981223"/>
          </a:xfrm>
          <a:prstGeom prst="roundRect">
            <a:avLst>
              <a:gd name="adj" fmla="val 0"/>
            </a:avLst>
          </a:pr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gn="just"/>
            <a:endParaRPr lang="zh-CN" altLang="en-US" dirty="0"/>
          </a:p>
        </p:txBody>
      </p:sp>
      <p:sp>
        <p:nvSpPr>
          <p:cNvPr id="11" name="平行四边形 10"/>
          <p:cNvSpPr/>
          <p:nvPr/>
        </p:nvSpPr>
        <p:spPr>
          <a:xfrm>
            <a:off x="1251578" y="1702990"/>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right-quote-sign_36811"/>
          <p:cNvSpPr>
            <a:spLocks noChangeAspect="1"/>
          </p:cNvSpPr>
          <p:nvPr/>
        </p:nvSpPr>
        <p:spPr bwMode="auto">
          <a:xfrm>
            <a:off x="10833793" y="5336828"/>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txBody>
          <a:bodyPr/>
          <a:lstStyle/>
          <a:p>
            <a:endParaRPr lang="zh-CN" altLang="en-US"/>
          </a:p>
        </p:txBody>
      </p:sp>
      <p:sp>
        <p:nvSpPr>
          <p:cNvPr id="2" name="文本框 1">
            <a:extLst>
              <a:ext uri="{FF2B5EF4-FFF2-40B4-BE49-F238E27FC236}">
                <a16:creationId xmlns:a16="http://schemas.microsoft.com/office/drawing/2014/main" id="{46387A8F-5B8C-44D5-A305-12475C054A26}"/>
              </a:ext>
            </a:extLst>
          </p:cNvPr>
          <p:cNvSpPr txBox="1"/>
          <p:nvPr/>
        </p:nvSpPr>
        <p:spPr>
          <a:xfrm>
            <a:off x="1517491" y="2348832"/>
            <a:ext cx="9316302" cy="461665"/>
          </a:xfrm>
          <a:prstGeom prst="rect">
            <a:avLst/>
          </a:prstGeom>
          <a:noFill/>
        </p:spPr>
        <p:txBody>
          <a:bodyPr wrap="square" rtlCol="0">
            <a:spAutoFit/>
          </a:bodyPr>
          <a:lstStyle/>
          <a:p>
            <a:pPr algn="just"/>
            <a:r>
              <a:rPr lang="en-US" altLang="zh-CN" sz="2400" b="0" i="0" dirty="0">
                <a:effectLst/>
                <a:latin typeface="Arial" panose="020B0604020202020204" pitchFamily="34" charset="0"/>
              </a:rPr>
              <a:t>Normally, AES can be used directly to encrypt gray scale images</a:t>
            </a:r>
          </a:p>
        </p:txBody>
      </p:sp>
      <p:sp>
        <p:nvSpPr>
          <p:cNvPr id="10" name="文本框 9">
            <a:extLst>
              <a:ext uri="{FF2B5EF4-FFF2-40B4-BE49-F238E27FC236}">
                <a16:creationId xmlns:a16="http://schemas.microsoft.com/office/drawing/2014/main" id="{BBAD0CA9-6112-4C4F-8F1C-028F923871E2}"/>
              </a:ext>
            </a:extLst>
          </p:cNvPr>
          <p:cNvSpPr txBox="1"/>
          <p:nvPr/>
        </p:nvSpPr>
        <p:spPr>
          <a:xfrm>
            <a:off x="1831822" y="3285580"/>
            <a:ext cx="8301992" cy="1323439"/>
          </a:xfrm>
          <a:prstGeom prst="rect">
            <a:avLst/>
          </a:prstGeom>
          <a:noFill/>
        </p:spPr>
        <p:txBody>
          <a:bodyPr wrap="square" rtlCol="0">
            <a:spAutoFit/>
          </a:bodyPr>
          <a:lstStyle/>
          <a:p>
            <a:pPr algn="just"/>
            <a:r>
              <a:rPr lang="en-US" altLang="zh-CN" sz="2000" b="0" i="0" dirty="0">
                <a:effectLst/>
                <a:latin typeface="Arial" panose="020B0604020202020204" pitchFamily="34" charset="0"/>
              </a:rPr>
              <a:t>· The frequency histogram of the encrypted image is quite different from that of the original image.</a:t>
            </a:r>
          </a:p>
          <a:p>
            <a:pPr algn="just"/>
            <a:endParaRPr lang="en-US" altLang="zh-CN" sz="2000" dirty="0">
              <a:latin typeface="Arial" panose="020B0604020202020204" pitchFamily="34" charset="0"/>
            </a:endParaRPr>
          </a:p>
          <a:p>
            <a:pPr algn="just"/>
            <a:r>
              <a:rPr lang="en-US" altLang="zh-CN" sz="2000" dirty="0">
                <a:latin typeface="Arial" panose="020B0604020202020204" pitchFamily="34" charset="0"/>
              </a:rPr>
              <a:t>· The frequency of each gray value is basically the same</a:t>
            </a:r>
            <a:endParaRPr lang="zh-CN" altLang="en-US" sz="2000" dirty="0"/>
          </a:p>
        </p:txBody>
      </p:sp>
    </p:spTree>
    <p:extLst>
      <p:ext uri="{BB962C8B-B14F-4D97-AF65-F5344CB8AC3E}">
        <p14:creationId xmlns:p14="http://schemas.microsoft.com/office/powerpoint/2010/main" val="7031539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 name="图片占位符 59" descr="图片包含 天空, 户外, 建筑物&#10;&#10;自动生成的说明"/>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t="28688" b="28688"/>
          <a:stretch>
            <a:fillRect/>
          </a:stretch>
        </p:blipFill>
        <p:spPr/>
      </p:pic>
      <p:sp>
        <p:nvSpPr>
          <p:cNvPr id="68" name="标题 67"/>
          <p:cNvSpPr>
            <a:spLocks noGrp="1"/>
          </p:cNvSpPr>
          <p:nvPr>
            <p:ph type="title"/>
          </p:nvPr>
        </p:nvSpPr>
        <p:spPr/>
        <p:txBody>
          <a:bodyPr/>
          <a:lstStyle/>
          <a:p>
            <a:r>
              <a:rPr lang="en-US" altLang="zh-CN" dirty="0"/>
              <a:t>Introduction</a:t>
            </a:r>
          </a:p>
        </p:txBody>
      </p:sp>
      <p:grpSp>
        <p:nvGrpSpPr>
          <p:cNvPr id="2" name="组合 1"/>
          <p:cNvGrpSpPr/>
          <p:nvPr/>
        </p:nvGrpSpPr>
        <p:grpSpPr>
          <a:xfrm>
            <a:off x="1048224" y="3047028"/>
            <a:ext cx="2895125" cy="3181080"/>
            <a:chOff x="1048225" y="3047028"/>
            <a:chExt cx="2862842" cy="3181080"/>
          </a:xfrm>
        </p:grpSpPr>
        <p:sp>
          <p:nvSpPr>
            <p:cNvPr id="5" name="矩形 4"/>
            <p:cNvSpPr/>
            <p:nvPr/>
          </p:nvSpPr>
          <p:spPr>
            <a:xfrm>
              <a:off x="1048225" y="3047028"/>
              <a:ext cx="2862842" cy="3180036"/>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800" b="1" dirty="0">
                  <a:solidFill>
                    <a:schemeClr val="accent1"/>
                  </a:solidFill>
                </a:rPr>
                <a:t>01</a:t>
              </a:r>
              <a:endParaRPr lang="zh-CN" altLang="en-US" sz="13800" b="1" dirty="0">
                <a:solidFill>
                  <a:schemeClr val="accent1"/>
                </a:solidFill>
              </a:endParaRPr>
            </a:p>
          </p:txBody>
        </p:sp>
        <p:sp>
          <p:nvSpPr>
            <p:cNvPr id="6" name="矩形 5"/>
            <p:cNvSpPr/>
            <p:nvPr/>
          </p:nvSpPr>
          <p:spPr>
            <a:xfrm rot="16200000">
              <a:off x="2434933" y="4751974"/>
              <a:ext cx="90000" cy="286226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1"/>
          </p:nvPr>
        </p:nvSpPr>
        <p:spPr/>
        <p:txBody>
          <a:bodyPr/>
          <a:lstStyle/>
          <a:p>
            <a:r>
              <a:rPr lang="en-US" altLang="zh-CN" dirty="0"/>
              <a:t>Use AES Directly</a:t>
            </a:r>
          </a:p>
        </p:txBody>
      </p:sp>
      <p:sp>
        <p:nvSpPr>
          <p:cNvPr id="6" name="文本占位符 5"/>
          <p:cNvSpPr>
            <a:spLocks noGrp="1"/>
          </p:cNvSpPr>
          <p:nvPr>
            <p:ph type="body" sz="quarter" idx="12"/>
          </p:nvPr>
        </p:nvSpPr>
        <p:spPr/>
        <p:txBody>
          <a:bodyPr/>
          <a:lstStyle/>
          <a:p>
            <a:endParaRPr lang="zh-CN" altLang="en-US"/>
          </a:p>
        </p:txBody>
      </p:sp>
      <p:sp>
        <p:nvSpPr>
          <p:cNvPr id="7" name="文本占位符 6"/>
          <p:cNvSpPr>
            <a:spLocks noGrp="1"/>
          </p:cNvSpPr>
          <p:nvPr>
            <p:ph type="body" sz="quarter" idx="13"/>
          </p:nvPr>
        </p:nvSpPr>
        <p:spPr/>
        <p:txBody>
          <a:bodyPr/>
          <a:lstStyle/>
          <a:p>
            <a:endParaRPr lang="zh-CN" altLang="en-US"/>
          </a:p>
        </p:txBody>
      </p:sp>
      <p:sp>
        <p:nvSpPr>
          <p:cNvPr id="9" name="矩形: 圆角 8"/>
          <p:cNvSpPr/>
          <p:nvPr/>
        </p:nvSpPr>
        <p:spPr>
          <a:xfrm>
            <a:off x="1075351" y="1592263"/>
            <a:ext cx="10071620" cy="3981223"/>
          </a:xfrm>
          <a:prstGeom prst="roundRect">
            <a:avLst>
              <a:gd name="adj" fmla="val 0"/>
            </a:avLst>
          </a:pr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gn="just"/>
            <a:endParaRPr lang="zh-CN" altLang="en-US" dirty="0"/>
          </a:p>
        </p:txBody>
      </p:sp>
      <p:sp>
        <p:nvSpPr>
          <p:cNvPr id="11" name="平行四边形 10"/>
          <p:cNvSpPr/>
          <p:nvPr/>
        </p:nvSpPr>
        <p:spPr>
          <a:xfrm>
            <a:off x="1251578" y="1702990"/>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right-quote-sign_36811"/>
          <p:cNvSpPr>
            <a:spLocks noChangeAspect="1"/>
          </p:cNvSpPr>
          <p:nvPr/>
        </p:nvSpPr>
        <p:spPr bwMode="auto">
          <a:xfrm>
            <a:off x="10833793" y="5336828"/>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sp>
      <p:sp>
        <p:nvSpPr>
          <p:cNvPr id="2" name="文本框 1">
            <a:extLst>
              <a:ext uri="{FF2B5EF4-FFF2-40B4-BE49-F238E27FC236}">
                <a16:creationId xmlns:a16="http://schemas.microsoft.com/office/drawing/2014/main" id="{46387A8F-5B8C-44D5-A305-12475C054A26}"/>
              </a:ext>
            </a:extLst>
          </p:cNvPr>
          <p:cNvSpPr txBox="1"/>
          <p:nvPr/>
        </p:nvSpPr>
        <p:spPr>
          <a:xfrm>
            <a:off x="1517491" y="2348832"/>
            <a:ext cx="9316302" cy="461665"/>
          </a:xfrm>
          <a:prstGeom prst="rect">
            <a:avLst/>
          </a:prstGeom>
          <a:noFill/>
        </p:spPr>
        <p:txBody>
          <a:bodyPr wrap="square" rtlCol="0">
            <a:spAutoFit/>
          </a:bodyPr>
          <a:lstStyle/>
          <a:p>
            <a:pPr algn="just"/>
            <a:r>
              <a:rPr lang="en-US" altLang="zh-CN" sz="2400" b="0" i="0" dirty="0">
                <a:effectLst/>
                <a:latin typeface="Arial" panose="020B0604020202020204" pitchFamily="34" charset="0"/>
              </a:rPr>
              <a:t>Normally, AES can be used directly to encrypt gray scale images</a:t>
            </a:r>
          </a:p>
        </p:txBody>
      </p:sp>
      <p:sp>
        <p:nvSpPr>
          <p:cNvPr id="10" name="文本框 9">
            <a:extLst>
              <a:ext uri="{FF2B5EF4-FFF2-40B4-BE49-F238E27FC236}">
                <a16:creationId xmlns:a16="http://schemas.microsoft.com/office/drawing/2014/main" id="{BBAD0CA9-6112-4C4F-8F1C-028F923871E2}"/>
              </a:ext>
            </a:extLst>
          </p:cNvPr>
          <p:cNvSpPr txBox="1"/>
          <p:nvPr/>
        </p:nvSpPr>
        <p:spPr>
          <a:xfrm>
            <a:off x="1831822" y="3285580"/>
            <a:ext cx="8301992" cy="1015663"/>
          </a:xfrm>
          <a:prstGeom prst="rect">
            <a:avLst/>
          </a:prstGeom>
          <a:noFill/>
        </p:spPr>
        <p:txBody>
          <a:bodyPr wrap="square" rtlCol="0">
            <a:spAutoFit/>
          </a:bodyPr>
          <a:lstStyle/>
          <a:p>
            <a:pPr algn="just"/>
            <a:r>
              <a:rPr lang="en-US" altLang="zh-CN" sz="2000" b="0" i="0" dirty="0">
                <a:effectLst/>
                <a:latin typeface="Arial" panose="020B0604020202020204" pitchFamily="34" charset="0"/>
              </a:rPr>
              <a:t>· The key space of AES encryption is very large</a:t>
            </a:r>
          </a:p>
          <a:p>
            <a:pPr algn="just"/>
            <a:endParaRPr lang="en-US" altLang="zh-CN" sz="2000" dirty="0">
              <a:latin typeface="Arial" panose="020B0604020202020204" pitchFamily="34" charset="0"/>
            </a:endParaRPr>
          </a:p>
          <a:p>
            <a:pPr algn="just"/>
            <a:r>
              <a:rPr lang="en-US" altLang="zh-CN" sz="2000" dirty="0">
                <a:latin typeface="Arial" panose="020B0604020202020204" pitchFamily="34" charset="0"/>
              </a:rPr>
              <a:t>· The result of encryption will be very sensitive to the key</a:t>
            </a:r>
            <a:endParaRPr lang="zh-CN" altLang="en-US" sz="2000" dirty="0"/>
          </a:p>
        </p:txBody>
      </p:sp>
    </p:spTree>
    <p:extLst>
      <p:ext uri="{BB962C8B-B14F-4D97-AF65-F5344CB8AC3E}">
        <p14:creationId xmlns:p14="http://schemas.microsoft.com/office/powerpoint/2010/main" val="13631864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1"/>
          </p:nvPr>
        </p:nvSpPr>
        <p:spPr/>
        <p:txBody>
          <a:bodyPr/>
          <a:lstStyle/>
          <a:p>
            <a:r>
              <a:rPr lang="en-US" altLang="zh-CN" dirty="0"/>
              <a:t>Use AES Directly</a:t>
            </a:r>
          </a:p>
        </p:txBody>
      </p:sp>
      <p:sp>
        <p:nvSpPr>
          <p:cNvPr id="6" name="文本占位符 5"/>
          <p:cNvSpPr>
            <a:spLocks noGrp="1"/>
          </p:cNvSpPr>
          <p:nvPr>
            <p:ph type="body" sz="quarter" idx="12"/>
          </p:nvPr>
        </p:nvSpPr>
        <p:spPr/>
        <p:txBody>
          <a:bodyPr/>
          <a:lstStyle/>
          <a:p>
            <a:endParaRPr lang="zh-CN" altLang="en-US"/>
          </a:p>
        </p:txBody>
      </p:sp>
      <p:sp>
        <p:nvSpPr>
          <p:cNvPr id="7" name="文本占位符 6"/>
          <p:cNvSpPr>
            <a:spLocks noGrp="1"/>
          </p:cNvSpPr>
          <p:nvPr>
            <p:ph type="body" sz="quarter" idx="13"/>
          </p:nvPr>
        </p:nvSpPr>
        <p:spPr/>
        <p:txBody>
          <a:bodyPr/>
          <a:lstStyle/>
          <a:p>
            <a:endParaRPr lang="zh-CN" altLang="en-US"/>
          </a:p>
        </p:txBody>
      </p:sp>
      <p:sp>
        <p:nvSpPr>
          <p:cNvPr id="2" name="文本框 1">
            <a:extLst>
              <a:ext uri="{FF2B5EF4-FFF2-40B4-BE49-F238E27FC236}">
                <a16:creationId xmlns:a16="http://schemas.microsoft.com/office/drawing/2014/main" id="{46387A8F-5B8C-44D5-A305-12475C054A26}"/>
              </a:ext>
            </a:extLst>
          </p:cNvPr>
          <p:cNvSpPr txBox="1"/>
          <p:nvPr/>
        </p:nvSpPr>
        <p:spPr>
          <a:xfrm>
            <a:off x="1075351" y="1065440"/>
            <a:ext cx="9316302" cy="461665"/>
          </a:xfrm>
          <a:prstGeom prst="rect">
            <a:avLst/>
          </a:prstGeom>
          <a:noFill/>
        </p:spPr>
        <p:txBody>
          <a:bodyPr wrap="square" rtlCol="0">
            <a:spAutoFit/>
          </a:bodyPr>
          <a:lstStyle/>
          <a:p>
            <a:pPr algn="just"/>
            <a:r>
              <a:rPr lang="en-US" altLang="zh-CN" sz="2400" b="0" i="0" dirty="0">
                <a:effectLst/>
                <a:latin typeface="Arial" panose="020B0604020202020204" pitchFamily="34" charset="0"/>
              </a:rPr>
              <a:t>Normally, AES can be used directly to encrypt gray scale images</a:t>
            </a:r>
          </a:p>
        </p:txBody>
      </p:sp>
      <p:pic>
        <p:nvPicPr>
          <p:cNvPr id="4" name="图片 3">
            <a:extLst>
              <a:ext uri="{FF2B5EF4-FFF2-40B4-BE49-F238E27FC236}">
                <a16:creationId xmlns:a16="http://schemas.microsoft.com/office/drawing/2014/main" id="{F34C3129-BE3C-4361-ADFA-E65B2D2ED70E}"/>
              </a:ext>
            </a:extLst>
          </p:cNvPr>
          <p:cNvPicPr>
            <a:picLocks noChangeAspect="1"/>
          </p:cNvPicPr>
          <p:nvPr/>
        </p:nvPicPr>
        <p:blipFill>
          <a:blip r:embed="rId2"/>
          <a:stretch>
            <a:fillRect/>
          </a:stretch>
        </p:blipFill>
        <p:spPr>
          <a:xfrm>
            <a:off x="675432" y="2050674"/>
            <a:ext cx="4320774" cy="3844218"/>
          </a:xfrm>
          <a:prstGeom prst="rect">
            <a:avLst/>
          </a:prstGeom>
        </p:spPr>
      </p:pic>
      <p:pic>
        <p:nvPicPr>
          <p:cNvPr id="12" name="图片 11">
            <a:extLst>
              <a:ext uri="{FF2B5EF4-FFF2-40B4-BE49-F238E27FC236}">
                <a16:creationId xmlns:a16="http://schemas.microsoft.com/office/drawing/2014/main" id="{6A63F785-4601-4C80-B2D5-FCF2E12397FE}"/>
              </a:ext>
            </a:extLst>
          </p:cNvPr>
          <p:cNvPicPr>
            <a:picLocks noChangeAspect="1"/>
          </p:cNvPicPr>
          <p:nvPr/>
        </p:nvPicPr>
        <p:blipFill>
          <a:blip r:embed="rId3"/>
          <a:stretch>
            <a:fillRect/>
          </a:stretch>
        </p:blipFill>
        <p:spPr>
          <a:xfrm>
            <a:off x="5442859" y="2541371"/>
            <a:ext cx="6073709" cy="2862823"/>
          </a:xfrm>
          <a:prstGeom prst="rect">
            <a:avLst/>
          </a:prstGeom>
        </p:spPr>
      </p:pic>
    </p:spTree>
    <p:extLst>
      <p:ext uri="{BB962C8B-B14F-4D97-AF65-F5344CB8AC3E}">
        <p14:creationId xmlns:p14="http://schemas.microsoft.com/office/powerpoint/2010/main" val="35078333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1"/>
          </p:nvPr>
        </p:nvSpPr>
        <p:spPr/>
        <p:txBody>
          <a:bodyPr/>
          <a:lstStyle/>
          <a:p>
            <a:r>
              <a:rPr lang="en-US" altLang="zh-CN" dirty="0"/>
              <a:t>Problem</a:t>
            </a:r>
          </a:p>
        </p:txBody>
      </p:sp>
      <p:sp>
        <p:nvSpPr>
          <p:cNvPr id="6" name="文本占位符 5"/>
          <p:cNvSpPr>
            <a:spLocks noGrp="1"/>
          </p:cNvSpPr>
          <p:nvPr>
            <p:ph type="body" sz="quarter" idx="12"/>
          </p:nvPr>
        </p:nvSpPr>
        <p:spPr/>
        <p:txBody>
          <a:bodyPr/>
          <a:lstStyle/>
          <a:p>
            <a:endParaRPr lang="zh-CN" altLang="en-US"/>
          </a:p>
        </p:txBody>
      </p:sp>
      <p:sp>
        <p:nvSpPr>
          <p:cNvPr id="7" name="文本占位符 6"/>
          <p:cNvSpPr>
            <a:spLocks noGrp="1"/>
          </p:cNvSpPr>
          <p:nvPr>
            <p:ph type="body" sz="quarter" idx="13"/>
          </p:nvPr>
        </p:nvSpPr>
        <p:spPr/>
        <p:txBody>
          <a:bodyPr/>
          <a:lstStyle/>
          <a:p>
            <a:endParaRPr lang="zh-CN" altLang="en-US"/>
          </a:p>
        </p:txBody>
      </p:sp>
      <p:sp>
        <p:nvSpPr>
          <p:cNvPr id="9" name="矩形: 圆角 8"/>
          <p:cNvSpPr/>
          <p:nvPr/>
        </p:nvSpPr>
        <p:spPr>
          <a:xfrm>
            <a:off x="1075351" y="1592263"/>
            <a:ext cx="10071620" cy="3981223"/>
          </a:xfrm>
          <a:prstGeom prst="roundRect">
            <a:avLst>
              <a:gd name="adj" fmla="val 0"/>
            </a:avLst>
          </a:pr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gn="just"/>
            <a:endParaRPr lang="zh-CN" altLang="en-US" dirty="0"/>
          </a:p>
        </p:txBody>
      </p:sp>
      <p:sp>
        <p:nvSpPr>
          <p:cNvPr id="11" name="平行四边形 10"/>
          <p:cNvSpPr/>
          <p:nvPr/>
        </p:nvSpPr>
        <p:spPr>
          <a:xfrm>
            <a:off x="1251578" y="1702990"/>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right-quote-sign_36811"/>
          <p:cNvSpPr>
            <a:spLocks noChangeAspect="1"/>
          </p:cNvSpPr>
          <p:nvPr/>
        </p:nvSpPr>
        <p:spPr bwMode="auto">
          <a:xfrm>
            <a:off x="10833793" y="5336828"/>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sp>
      <p:sp>
        <p:nvSpPr>
          <p:cNvPr id="2" name="文本框 1">
            <a:extLst>
              <a:ext uri="{FF2B5EF4-FFF2-40B4-BE49-F238E27FC236}">
                <a16:creationId xmlns:a16="http://schemas.microsoft.com/office/drawing/2014/main" id="{46387A8F-5B8C-44D5-A305-12475C054A26}"/>
              </a:ext>
            </a:extLst>
          </p:cNvPr>
          <p:cNvSpPr txBox="1"/>
          <p:nvPr/>
        </p:nvSpPr>
        <p:spPr>
          <a:xfrm>
            <a:off x="1517491" y="2094303"/>
            <a:ext cx="9316302" cy="830997"/>
          </a:xfrm>
          <a:prstGeom prst="rect">
            <a:avLst/>
          </a:prstGeom>
          <a:noFill/>
        </p:spPr>
        <p:txBody>
          <a:bodyPr wrap="square" rtlCol="0">
            <a:spAutoFit/>
          </a:bodyPr>
          <a:lstStyle/>
          <a:p>
            <a:pPr algn="just"/>
            <a:r>
              <a:rPr lang="en-US" altLang="zh-CN" sz="2400" b="0" i="0" dirty="0">
                <a:effectLst/>
                <a:latin typeface="Arial" panose="020B0604020202020204" pitchFamily="34" charset="0"/>
              </a:rPr>
              <a:t>However, for some special cases, simply using the AES encryption algorithm can be problematic</a:t>
            </a:r>
          </a:p>
        </p:txBody>
      </p:sp>
      <p:sp>
        <p:nvSpPr>
          <p:cNvPr id="10" name="文本框 9">
            <a:extLst>
              <a:ext uri="{FF2B5EF4-FFF2-40B4-BE49-F238E27FC236}">
                <a16:creationId xmlns:a16="http://schemas.microsoft.com/office/drawing/2014/main" id="{BBAD0CA9-6112-4C4F-8F1C-028F923871E2}"/>
              </a:ext>
            </a:extLst>
          </p:cNvPr>
          <p:cNvSpPr txBox="1"/>
          <p:nvPr/>
        </p:nvSpPr>
        <p:spPr>
          <a:xfrm>
            <a:off x="1831822" y="3342142"/>
            <a:ext cx="8301992" cy="1323439"/>
          </a:xfrm>
          <a:prstGeom prst="rect">
            <a:avLst/>
          </a:prstGeom>
          <a:noFill/>
        </p:spPr>
        <p:txBody>
          <a:bodyPr wrap="square" rtlCol="0">
            <a:spAutoFit/>
          </a:bodyPr>
          <a:lstStyle/>
          <a:p>
            <a:pPr algn="just"/>
            <a:r>
              <a:rPr lang="en-US" altLang="zh-CN" sz="2000" b="0" i="0" dirty="0">
                <a:effectLst/>
                <a:latin typeface="Arial" panose="020B0604020202020204" pitchFamily="34" charset="0"/>
              </a:rPr>
              <a:t>· Consider using </a:t>
            </a:r>
            <a:r>
              <a:rPr lang="en-US" altLang="zh-CN" sz="2000" b="1" i="0" dirty="0">
                <a:effectLst/>
                <a:latin typeface="Arial" panose="020B0604020202020204" pitchFamily="34" charset="0"/>
              </a:rPr>
              <a:t>Electronic Codebook Book (ECB) </a:t>
            </a:r>
            <a:r>
              <a:rPr lang="en-US" altLang="zh-CN" sz="2000" b="0" i="0" dirty="0">
                <a:effectLst/>
                <a:latin typeface="Arial" panose="020B0604020202020204" pitchFamily="34" charset="0"/>
              </a:rPr>
              <a:t>mode for encryption, where the same data is encrypted to the same value</a:t>
            </a:r>
          </a:p>
          <a:p>
            <a:pPr algn="just"/>
            <a:endParaRPr lang="en-US" altLang="zh-CN" sz="2000" dirty="0">
              <a:latin typeface="Arial" panose="020B0604020202020204" pitchFamily="34" charset="0"/>
            </a:endParaRPr>
          </a:p>
          <a:p>
            <a:pPr algn="just"/>
            <a:r>
              <a:rPr lang="en-US" altLang="zh-CN" sz="2000" dirty="0">
                <a:latin typeface="Arial" panose="020B0604020202020204" pitchFamily="34" charset="0"/>
              </a:rPr>
              <a:t>· May result in texture zone’s appearance</a:t>
            </a:r>
            <a:endParaRPr lang="zh-CN" altLang="en-US" sz="2000" dirty="0"/>
          </a:p>
        </p:txBody>
      </p:sp>
    </p:spTree>
    <p:extLst>
      <p:ext uri="{BB962C8B-B14F-4D97-AF65-F5344CB8AC3E}">
        <p14:creationId xmlns:p14="http://schemas.microsoft.com/office/powerpoint/2010/main" val="102365837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1"/>
          </p:nvPr>
        </p:nvSpPr>
        <p:spPr/>
        <p:txBody>
          <a:bodyPr/>
          <a:lstStyle/>
          <a:p>
            <a:r>
              <a:rPr lang="en-US" altLang="zh-CN" dirty="0"/>
              <a:t>Problem</a:t>
            </a:r>
          </a:p>
        </p:txBody>
      </p:sp>
      <p:sp>
        <p:nvSpPr>
          <p:cNvPr id="6" name="文本占位符 5"/>
          <p:cNvSpPr>
            <a:spLocks noGrp="1"/>
          </p:cNvSpPr>
          <p:nvPr>
            <p:ph type="body" sz="quarter" idx="12"/>
          </p:nvPr>
        </p:nvSpPr>
        <p:spPr/>
        <p:txBody>
          <a:bodyPr/>
          <a:lstStyle/>
          <a:p>
            <a:endParaRPr lang="zh-CN" altLang="en-US"/>
          </a:p>
        </p:txBody>
      </p:sp>
      <p:sp>
        <p:nvSpPr>
          <p:cNvPr id="7" name="文本占位符 6"/>
          <p:cNvSpPr>
            <a:spLocks noGrp="1"/>
          </p:cNvSpPr>
          <p:nvPr>
            <p:ph type="body" sz="quarter" idx="13"/>
          </p:nvPr>
        </p:nvSpPr>
        <p:spPr/>
        <p:txBody>
          <a:bodyPr/>
          <a:lstStyle/>
          <a:p>
            <a:endParaRPr lang="zh-CN" altLang="en-US"/>
          </a:p>
        </p:txBody>
      </p:sp>
      <p:sp>
        <p:nvSpPr>
          <p:cNvPr id="2" name="文本框 1">
            <a:extLst>
              <a:ext uri="{FF2B5EF4-FFF2-40B4-BE49-F238E27FC236}">
                <a16:creationId xmlns:a16="http://schemas.microsoft.com/office/drawing/2014/main" id="{46387A8F-5B8C-44D5-A305-12475C054A26}"/>
              </a:ext>
            </a:extLst>
          </p:cNvPr>
          <p:cNvSpPr txBox="1"/>
          <p:nvPr/>
        </p:nvSpPr>
        <p:spPr>
          <a:xfrm>
            <a:off x="650223" y="1394402"/>
            <a:ext cx="10674509" cy="830997"/>
          </a:xfrm>
          <a:prstGeom prst="rect">
            <a:avLst/>
          </a:prstGeom>
          <a:noFill/>
        </p:spPr>
        <p:txBody>
          <a:bodyPr wrap="square" rtlCol="0">
            <a:spAutoFit/>
          </a:bodyPr>
          <a:lstStyle/>
          <a:p>
            <a:pPr algn="just"/>
            <a:r>
              <a:rPr lang="en-US" altLang="zh-CN" sz="2400" b="0" i="0" dirty="0">
                <a:effectLst/>
                <a:latin typeface="Arial" panose="020B0604020202020204" pitchFamily="34" charset="0"/>
              </a:rPr>
              <a:t>However, for some special cases, simply using the AES encryption algorithm can be problematic</a:t>
            </a:r>
          </a:p>
        </p:txBody>
      </p:sp>
      <p:pic>
        <p:nvPicPr>
          <p:cNvPr id="4" name="图片 3">
            <a:extLst>
              <a:ext uri="{FF2B5EF4-FFF2-40B4-BE49-F238E27FC236}">
                <a16:creationId xmlns:a16="http://schemas.microsoft.com/office/drawing/2014/main" id="{99D099EC-01E7-4E6F-9141-0BECB04383DC}"/>
              </a:ext>
            </a:extLst>
          </p:cNvPr>
          <p:cNvPicPr>
            <a:picLocks noChangeAspect="1"/>
          </p:cNvPicPr>
          <p:nvPr/>
        </p:nvPicPr>
        <p:blipFill>
          <a:blip r:embed="rId2"/>
          <a:stretch>
            <a:fillRect/>
          </a:stretch>
        </p:blipFill>
        <p:spPr>
          <a:xfrm>
            <a:off x="2924175" y="2800863"/>
            <a:ext cx="6343650" cy="2857500"/>
          </a:xfrm>
          <a:prstGeom prst="rect">
            <a:avLst/>
          </a:prstGeom>
        </p:spPr>
      </p:pic>
    </p:spTree>
    <p:extLst>
      <p:ext uri="{BB962C8B-B14F-4D97-AF65-F5344CB8AC3E}">
        <p14:creationId xmlns:p14="http://schemas.microsoft.com/office/powerpoint/2010/main" val="195780369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1"/>
          </p:nvPr>
        </p:nvSpPr>
        <p:spPr/>
        <p:txBody>
          <a:bodyPr/>
          <a:lstStyle/>
          <a:p>
            <a:r>
              <a:rPr lang="en-US" altLang="zh-CN" dirty="0"/>
              <a:t>Improvement</a:t>
            </a:r>
          </a:p>
        </p:txBody>
      </p:sp>
      <p:sp>
        <p:nvSpPr>
          <p:cNvPr id="6" name="文本占位符 5"/>
          <p:cNvSpPr>
            <a:spLocks noGrp="1"/>
          </p:cNvSpPr>
          <p:nvPr>
            <p:ph type="body" sz="quarter" idx="12"/>
          </p:nvPr>
        </p:nvSpPr>
        <p:spPr/>
        <p:txBody>
          <a:bodyPr/>
          <a:lstStyle/>
          <a:p>
            <a:endParaRPr lang="zh-CN" altLang="en-US"/>
          </a:p>
        </p:txBody>
      </p:sp>
      <p:sp>
        <p:nvSpPr>
          <p:cNvPr id="7" name="文本占位符 6"/>
          <p:cNvSpPr>
            <a:spLocks noGrp="1"/>
          </p:cNvSpPr>
          <p:nvPr>
            <p:ph type="body" sz="quarter" idx="13"/>
          </p:nvPr>
        </p:nvSpPr>
        <p:spPr/>
        <p:txBody>
          <a:bodyPr/>
          <a:lstStyle/>
          <a:p>
            <a:endParaRPr lang="zh-CN" altLang="en-US"/>
          </a:p>
        </p:txBody>
      </p:sp>
      <p:sp>
        <p:nvSpPr>
          <p:cNvPr id="8" name="文本框 7">
            <a:extLst>
              <a:ext uri="{FF2B5EF4-FFF2-40B4-BE49-F238E27FC236}">
                <a16:creationId xmlns:a16="http://schemas.microsoft.com/office/drawing/2014/main" id="{31A9B587-6CF9-42BD-BCFE-A05EB60C4EB8}"/>
              </a:ext>
            </a:extLst>
          </p:cNvPr>
          <p:cNvSpPr txBox="1"/>
          <p:nvPr/>
        </p:nvSpPr>
        <p:spPr>
          <a:xfrm>
            <a:off x="794601" y="1302959"/>
            <a:ext cx="10602798" cy="830997"/>
          </a:xfrm>
          <a:prstGeom prst="rect">
            <a:avLst/>
          </a:prstGeom>
          <a:noFill/>
        </p:spPr>
        <p:txBody>
          <a:bodyPr wrap="square">
            <a:spAutoFit/>
          </a:bodyPr>
          <a:lstStyle/>
          <a:p>
            <a:r>
              <a:rPr lang="zh-CN" altLang="en-US" sz="2400" dirty="0"/>
              <a:t>To solve the problems mentioned above, we can combine the AES algorithm with </a:t>
            </a:r>
            <a:r>
              <a:rPr lang="zh-CN" altLang="en-US" sz="2400" b="1" dirty="0"/>
              <a:t>stream ciphers</a:t>
            </a:r>
          </a:p>
        </p:txBody>
      </p:sp>
      <p:sp>
        <p:nvSpPr>
          <p:cNvPr id="10" name="文本框 9">
            <a:extLst>
              <a:ext uri="{FF2B5EF4-FFF2-40B4-BE49-F238E27FC236}">
                <a16:creationId xmlns:a16="http://schemas.microsoft.com/office/drawing/2014/main" id="{56C60CBD-022B-4141-9481-27BE02371B2A}"/>
              </a:ext>
            </a:extLst>
          </p:cNvPr>
          <p:cNvSpPr txBox="1"/>
          <p:nvPr/>
        </p:nvSpPr>
        <p:spPr>
          <a:xfrm>
            <a:off x="2300140" y="2406735"/>
            <a:ext cx="6768444" cy="646331"/>
          </a:xfrm>
          <a:prstGeom prst="rect">
            <a:avLst/>
          </a:prstGeom>
          <a:noFill/>
        </p:spPr>
        <p:txBody>
          <a:bodyPr wrap="square">
            <a:spAutoFit/>
          </a:bodyPr>
          <a:lstStyle/>
          <a:p>
            <a:r>
              <a:rPr lang="en-US" altLang="zh-CN" dirty="0"/>
              <a:t>· Stream cipher is an algorithm that continuously generates keys based on the internal state of the key and algorithm.</a:t>
            </a:r>
            <a:endParaRPr lang="zh-CN" altLang="en-US" dirty="0"/>
          </a:p>
        </p:txBody>
      </p:sp>
      <p:pic>
        <p:nvPicPr>
          <p:cNvPr id="12" name="图片 11">
            <a:extLst>
              <a:ext uri="{FF2B5EF4-FFF2-40B4-BE49-F238E27FC236}">
                <a16:creationId xmlns:a16="http://schemas.microsoft.com/office/drawing/2014/main" id="{F26EAF6C-DD65-4A91-BE8C-0E4EE1809110}"/>
              </a:ext>
            </a:extLst>
          </p:cNvPr>
          <p:cNvPicPr>
            <a:picLocks noChangeAspect="1"/>
          </p:cNvPicPr>
          <p:nvPr/>
        </p:nvPicPr>
        <p:blipFill>
          <a:blip r:embed="rId2"/>
          <a:stretch>
            <a:fillRect/>
          </a:stretch>
        </p:blipFill>
        <p:spPr>
          <a:xfrm>
            <a:off x="2126774" y="3175016"/>
            <a:ext cx="7115175" cy="2638425"/>
          </a:xfrm>
          <a:prstGeom prst="rect">
            <a:avLst/>
          </a:prstGeom>
        </p:spPr>
      </p:pic>
    </p:spTree>
    <p:extLst>
      <p:ext uri="{BB962C8B-B14F-4D97-AF65-F5344CB8AC3E}">
        <p14:creationId xmlns:p14="http://schemas.microsoft.com/office/powerpoint/2010/main" val="282226203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1"/>
          </p:nvPr>
        </p:nvSpPr>
        <p:spPr/>
        <p:txBody>
          <a:bodyPr/>
          <a:lstStyle/>
          <a:p>
            <a:r>
              <a:rPr lang="en-US" altLang="zh-CN" dirty="0"/>
              <a:t>Improvement</a:t>
            </a:r>
          </a:p>
        </p:txBody>
      </p:sp>
      <p:sp>
        <p:nvSpPr>
          <p:cNvPr id="6" name="文本占位符 5"/>
          <p:cNvSpPr>
            <a:spLocks noGrp="1"/>
          </p:cNvSpPr>
          <p:nvPr>
            <p:ph type="body" sz="quarter" idx="12"/>
          </p:nvPr>
        </p:nvSpPr>
        <p:spPr/>
        <p:txBody>
          <a:bodyPr/>
          <a:lstStyle/>
          <a:p>
            <a:endParaRPr lang="zh-CN" altLang="en-US"/>
          </a:p>
        </p:txBody>
      </p:sp>
      <p:sp>
        <p:nvSpPr>
          <p:cNvPr id="7" name="文本占位符 6"/>
          <p:cNvSpPr>
            <a:spLocks noGrp="1"/>
          </p:cNvSpPr>
          <p:nvPr>
            <p:ph type="body" sz="quarter" idx="13"/>
          </p:nvPr>
        </p:nvSpPr>
        <p:spPr/>
        <p:txBody>
          <a:bodyPr/>
          <a:lstStyle/>
          <a:p>
            <a:endParaRPr lang="zh-CN" altLang="en-US"/>
          </a:p>
        </p:txBody>
      </p:sp>
      <p:sp>
        <p:nvSpPr>
          <p:cNvPr id="9" name="矩形: 圆角 8">
            <a:extLst>
              <a:ext uri="{FF2B5EF4-FFF2-40B4-BE49-F238E27FC236}">
                <a16:creationId xmlns:a16="http://schemas.microsoft.com/office/drawing/2014/main" id="{8D3762FE-699E-4255-A9BC-1A7AF461257E}"/>
              </a:ext>
            </a:extLst>
          </p:cNvPr>
          <p:cNvSpPr/>
          <p:nvPr/>
        </p:nvSpPr>
        <p:spPr>
          <a:xfrm>
            <a:off x="1075351" y="1592263"/>
            <a:ext cx="10071620" cy="3981223"/>
          </a:xfrm>
          <a:prstGeom prst="roundRect">
            <a:avLst>
              <a:gd name="adj" fmla="val 0"/>
            </a:avLst>
          </a:pr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gn="just"/>
            <a:endParaRPr lang="zh-CN" altLang="en-US" dirty="0"/>
          </a:p>
        </p:txBody>
      </p:sp>
      <p:sp>
        <p:nvSpPr>
          <p:cNvPr id="11" name="平行四边形 10">
            <a:extLst>
              <a:ext uri="{FF2B5EF4-FFF2-40B4-BE49-F238E27FC236}">
                <a16:creationId xmlns:a16="http://schemas.microsoft.com/office/drawing/2014/main" id="{2481F23E-6CE4-4102-86DE-B3F0A1D9798D}"/>
              </a:ext>
            </a:extLst>
          </p:cNvPr>
          <p:cNvSpPr/>
          <p:nvPr/>
        </p:nvSpPr>
        <p:spPr>
          <a:xfrm>
            <a:off x="1251578" y="1702990"/>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right-quote-sign_36811">
            <a:extLst>
              <a:ext uri="{FF2B5EF4-FFF2-40B4-BE49-F238E27FC236}">
                <a16:creationId xmlns:a16="http://schemas.microsoft.com/office/drawing/2014/main" id="{B350EEB6-DFC5-4BDC-8CA3-FF7CD8AAFFF1}"/>
              </a:ext>
            </a:extLst>
          </p:cNvPr>
          <p:cNvSpPr>
            <a:spLocks noChangeAspect="1"/>
          </p:cNvSpPr>
          <p:nvPr/>
        </p:nvSpPr>
        <p:spPr bwMode="auto">
          <a:xfrm>
            <a:off x="10833793" y="5336828"/>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txBody>
          <a:bodyPr/>
          <a:lstStyle/>
          <a:p>
            <a:endParaRPr lang="zh-CN" altLang="en-US"/>
          </a:p>
        </p:txBody>
      </p:sp>
      <p:sp>
        <p:nvSpPr>
          <p:cNvPr id="2" name="文本框 1">
            <a:extLst>
              <a:ext uri="{FF2B5EF4-FFF2-40B4-BE49-F238E27FC236}">
                <a16:creationId xmlns:a16="http://schemas.microsoft.com/office/drawing/2014/main" id="{DF854602-EDC1-4170-8681-1E79CAD4BA95}"/>
              </a:ext>
            </a:extLst>
          </p:cNvPr>
          <p:cNvSpPr txBox="1"/>
          <p:nvPr/>
        </p:nvSpPr>
        <p:spPr>
          <a:xfrm>
            <a:off x="1544514" y="2413993"/>
            <a:ext cx="3071675" cy="461665"/>
          </a:xfrm>
          <a:prstGeom prst="rect">
            <a:avLst/>
          </a:prstGeom>
          <a:noFill/>
        </p:spPr>
        <p:txBody>
          <a:bodyPr wrap="none" rtlCol="0">
            <a:spAutoFit/>
          </a:bodyPr>
          <a:lstStyle/>
          <a:p>
            <a:r>
              <a:rPr lang="en-US" altLang="zh-CN" sz="2400" b="1" dirty="0"/>
              <a:t>Why does it works?</a:t>
            </a:r>
            <a:endParaRPr lang="zh-CN" altLang="en-US" sz="2400" b="1" dirty="0"/>
          </a:p>
        </p:txBody>
      </p:sp>
      <p:sp>
        <p:nvSpPr>
          <p:cNvPr id="14" name="文本框 13">
            <a:extLst>
              <a:ext uri="{FF2B5EF4-FFF2-40B4-BE49-F238E27FC236}">
                <a16:creationId xmlns:a16="http://schemas.microsoft.com/office/drawing/2014/main" id="{03A804A6-6937-4493-823A-2110A8140C4A}"/>
              </a:ext>
            </a:extLst>
          </p:cNvPr>
          <p:cNvSpPr txBox="1"/>
          <p:nvPr/>
        </p:nvSpPr>
        <p:spPr>
          <a:xfrm>
            <a:off x="1840583" y="3225611"/>
            <a:ext cx="8330939" cy="1200329"/>
          </a:xfrm>
          <a:prstGeom prst="rect">
            <a:avLst/>
          </a:prstGeom>
          <a:noFill/>
        </p:spPr>
        <p:txBody>
          <a:bodyPr wrap="square">
            <a:spAutoFit/>
          </a:bodyPr>
          <a:lstStyle/>
          <a:p>
            <a:r>
              <a:rPr lang="en-US" altLang="zh-CN" dirty="0"/>
              <a:t>· </a:t>
            </a:r>
            <a:r>
              <a:rPr lang="zh-CN" altLang="en-US" dirty="0"/>
              <a:t>Originally, we used the key directly for each block of data</a:t>
            </a:r>
            <a:endParaRPr lang="en-US" altLang="zh-CN" dirty="0"/>
          </a:p>
          <a:p>
            <a:endParaRPr lang="en-US" altLang="zh-CN" dirty="0"/>
          </a:p>
          <a:p>
            <a:r>
              <a:rPr lang="en-US" altLang="zh-CN" dirty="0"/>
              <a:t>· With the introduction of stream ciphers, we can use a series of keys generated by stream ciphers to encrypt the block of data.</a:t>
            </a:r>
            <a:endParaRPr lang="zh-CN" altLang="en-US" dirty="0"/>
          </a:p>
        </p:txBody>
      </p:sp>
    </p:spTree>
    <p:extLst>
      <p:ext uri="{BB962C8B-B14F-4D97-AF65-F5344CB8AC3E}">
        <p14:creationId xmlns:p14="http://schemas.microsoft.com/office/powerpoint/2010/main" val="41722050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1"/>
          </p:nvPr>
        </p:nvSpPr>
        <p:spPr/>
        <p:txBody>
          <a:bodyPr/>
          <a:lstStyle/>
          <a:p>
            <a:r>
              <a:rPr lang="en-US" altLang="zh-CN" dirty="0"/>
              <a:t>Improvement</a:t>
            </a:r>
          </a:p>
        </p:txBody>
      </p:sp>
      <p:sp>
        <p:nvSpPr>
          <p:cNvPr id="6" name="文本占位符 5"/>
          <p:cNvSpPr>
            <a:spLocks noGrp="1"/>
          </p:cNvSpPr>
          <p:nvPr>
            <p:ph type="body" sz="quarter" idx="12"/>
          </p:nvPr>
        </p:nvSpPr>
        <p:spPr/>
        <p:txBody>
          <a:bodyPr/>
          <a:lstStyle/>
          <a:p>
            <a:endParaRPr lang="zh-CN" altLang="en-US"/>
          </a:p>
        </p:txBody>
      </p:sp>
      <p:sp>
        <p:nvSpPr>
          <p:cNvPr id="7" name="文本占位符 6"/>
          <p:cNvSpPr>
            <a:spLocks noGrp="1"/>
          </p:cNvSpPr>
          <p:nvPr>
            <p:ph type="body" sz="quarter" idx="13"/>
          </p:nvPr>
        </p:nvSpPr>
        <p:spPr/>
        <p:txBody>
          <a:bodyPr/>
          <a:lstStyle/>
          <a:p>
            <a:endParaRPr lang="zh-CN" altLang="en-US"/>
          </a:p>
        </p:txBody>
      </p:sp>
      <p:sp>
        <p:nvSpPr>
          <p:cNvPr id="10" name="文本框 9">
            <a:extLst>
              <a:ext uri="{FF2B5EF4-FFF2-40B4-BE49-F238E27FC236}">
                <a16:creationId xmlns:a16="http://schemas.microsoft.com/office/drawing/2014/main" id="{805DDA1A-D547-4ED8-BC03-856A1E1C7CAF}"/>
              </a:ext>
            </a:extLst>
          </p:cNvPr>
          <p:cNvSpPr txBox="1"/>
          <p:nvPr/>
        </p:nvSpPr>
        <p:spPr>
          <a:xfrm>
            <a:off x="837504" y="1235642"/>
            <a:ext cx="4065537" cy="461665"/>
          </a:xfrm>
          <a:prstGeom prst="rect">
            <a:avLst/>
          </a:prstGeom>
          <a:noFill/>
        </p:spPr>
        <p:txBody>
          <a:bodyPr wrap="none" rtlCol="0">
            <a:spAutoFit/>
          </a:bodyPr>
          <a:lstStyle/>
          <a:p>
            <a:r>
              <a:rPr lang="en-US" altLang="zh-CN" sz="2400" b="1" dirty="0"/>
              <a:t>Result of the improvement</a:t>
            </a:r>
            <a:endParaRPr lang="zh-CN" altLang="en-US" sz="2400" b="1" dirty="0"/>
          </a:p>
        </p:txBody>
      </p:sp>
      <p:pic>
        <p:nvPicPr>
          <p:cNvPr id="4" name="图片 3">
            <a:extLst>
              <a:ext uri="{FF2B5EF4-FFF2-40B4-BE49-F238E27FC236}">
                <a16:creationId xmlns:a16="http://schemas.microsoft.com/office/drawing/2014/main" id="{0F70DBD8-5E31-4B9A-A024-3FEADA390335}"/>
              </a:ext>
            </a:extLst>
          </p:cNvPr>
          <p:cNvPicPr>
            <a:picLocks noChangeAspect="1"/>
          </p:cNvPicPr>
          <p:nvPr/>
        </p:nvPicPr>
        <p:blipFill>
          <a:blip r:embed="rId2"/>
          <a:stretch>
            <a:fillRect/>
          </a:stretch>
        </p:blipFill>
        <p:spPr>
          <a:xfrm>
            <a:off x="2172719" y="3079995"/>
            <a:ext cx="7510756" cy="2298513"/>
          </a:xfrm>
          <a:prstGeom prst="rect">
            <a:avLst/>
          </a:prstGeom>
        </p:spPr>
      </p:pic>
      <p:sp>
        <p:nvSpPr>
          <p:cNvPr id="8" name="文本框 7">
            <a:extLst>
              <a:ext uri="{FF2B5EF4-FFF2-40B4-BE49-F238E27FC236}">
                <a16:creationId xmlns:a16="http://schemas.microsoft.com/office/drawing/2014/main" id="{10608070-989F-4BC1-9D7F-8B29C484C617}"/>
              </a:ext>
            </a:extLst>
          </p:cNvPr>
          <p:cNvSpPr txBox="1"/>
          <p:nvPr/>
        </p:nvSpPr>
        <p:spPr>
          <a:xfrm>
            <a:off x="1904214" y="2357589"/>
            <a:ext cx="8203400" cy="400110"/>
          </a:xfrm>
          <a:prstGeom prst="rect">
            <a:avLst/>
          </a:prstGeom>
          <a:noFill/>
        </p:spPr>
        <p:txBody>
          <a:bodyPr wrap="none" rtlCol="0">
            <a:spAutoFit/>
          </a:bodyPr>
          <a:lstStyle/>
          <a:p>
            <a:r>
              <a:rPr lang="en-US" altLang="zh-CN" sz="2000" dirty="0"/>
              <a:t>Choose two kinds of stream ciphers A5/1 and W7 to combine with AES</a:t>
            </a:r>
            <a:endParaRPr lang="zh-CN" altLang="en-US" sz="2000" dirty="0"/>
          </a:p>
        </p:txBody>
      </p:sp>
    </p:spTree>
    <p:extLst>
      <p:ext uri="{BB962C8B-B14F-4D97-AF65-F5344CB8AC3E}">
        <p14:creationId xmlns:p14="http://schemas.microsoft.com/office/powerpoint/2010/main" val="360767107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1"/>
          </p:nvPr>
        </p:nvSpPr>
        <p:spPr/>
        <p:txBody>
          <a:bodyPr/>
          <a:lstStyle/>
          <a:p>
            <a:r>
              <a:rPr lang="en-US" altLang="zh-CN" dirty="0"/>
              <a:t>Improvement</a:t>
            </a:r>
          </a:p>
        </p:txBody>
      </p:sp>
      <p:sp>
        <p:nvSpPr>
          <p:cNvPr id="6" name="文本占位符 5"/>
          <p:cNvSpPr>
            <a:spLocks noGrp="1"/>
          </p:cNvSpPr>
          <p:nvPr>
            <p:ph type="body" sz="quarter" idx="12"/>
          </p:nvPr>
        </p:nvSpPr>
        <p:spPr/>
        <p:txBody>
          <a:bodyPr/>
          <a:lstStyle/>
          <a:p>
            <a:endParaRPr lang="zh-CN" altLang="en-US"/>
          </a:p>
        </p:txBody>
      </p:sp>
      <p:sp>
        <p:nvSpPr>
          <p:cNvPr id="7" name="文本占位符 6"/>
          <p:cNvSpPr>
            <a:spLocks noGrp="1"/>
          </p:cNvSpPr>
          <p:nvPr>
            <p:ph type="body" sz="quarter" idx="13"/>
          </p:nvPr>
        </p:nvSpPr>
        <p:spPr/>
        <p:txBody>
          <a:bodyPr/>
          <a:lstStyle/>
          <a:p>
            <a:endParaRPr lang="zh-CN" altLang="en-US"/>
          </a:p>
        </p:txBody>
      </p:sp>
      <p:sp>
        <p:nvSpPr>
          <p:cNvPr id="10" name="文本框 9">
            <a:extLst>
              <a:ext uri="{FF2B5EF4-FFF2-40B4-BE49-F238E27FC236}">
                <a16:creationId xmlns:a16="http://schemas.microsoft.com/office/drawing/2014/main" id="{805DDA1A-D547-4ED8-BC03-856A1E1C7CAF}"/>
              </a:ext>
            </a:extLst>
          </p:cNvPr>
          <p:cNvSpPr txBox="1"/>
          <p:nvPr/>
        </p:nvSpPr>
        <p:spPr>
          <a:xfrm>
            <a:off x="837504" y="1235642"/>
            <a:ext cx="4065537" cy="461665"/>
          </a:xfrm>
          <a:prstGeom prst="rect">
            <a:avLst/>
          </a:prstGeom>
          <a:noFill/>
        </p:spPr>
        <p:txBody>
          <a:bodyPr wrap="none" rtlCol="0">
            <a:spAutoFit/>
          </a:bodyPr>
          <a:lstStyle/>
          <a:p>
            <a:r>
              <a:rPr lang="en-US" altLang="zh-CN" sz="2400" b="1" dirty="0"/>
              <a:t>Result of the improvement</a:t>
            </a:r>
            <a:endParaRPr lang="zh-CN" altLang="en-US" sz="2400" b="1" dirty="0"/>
          </a:p>
        </p:txBody>
      </p:sp>
      <p:pic>
        <p:nvPicPr>
          <p:cNvPr id="3" name="图片 2">
            <a:extLst>
              <a:ext uri="{FF2B5EF4-FFF2-40B4-BE49-F238E27FC236}">
                <a16:creationId xmlns:a16="http://schemas.microsoft.com/office/drawing/2014/main" id="{8DDFBB7E-FE43-4C03-9DF2-D1EC9C3C1562}"/>
              </a:ext>
            </a:extLst>
          </p:cNvPr>
          <p:cNvPicPr>
            <a:picLocks noChangeAspect="1"/>
          </p:cNvPicPr>
          <p:nvPr/>
        </p:nvPicPr>
        <p:blipFill>
          <a:blip r:embed="rId2"/>
          <a:stretch>
            <a:fillRect/>
          </a:stretch>
        </p:blipFill>
        <p:spPr>
          <a:xfrm>
            <a:off x="6597807" y="2513338"/>
            <a:ext cx="4684953" cy="1831324"/>
          </a:xfrm>
          <a:prstGeom prst="rect">
            <a:avLst/>
          </a:prstGeom>
        </p:spPr>
      </p:pic>
      <p:pic>
        <p:nvPicPr>
          <p:cNvPr id="11" name="图片 10">
            <a:extLst>
              <a:ext uri="{FF2B5EF4-FFF2-40B4-BE49-F238E27FC236}">
                <a16:creationId xmlns:a16="http://schemas.microsoft.com/office/drawing/2014/main" id="{0A258E8F-D4E3-48C4-8A86-AAAE572DCA27}"/>
              </a:ext>
            </a:extLst>
          </p:cNvPr>
          <p:cNvPicPr>
            <a:picLocks noChangeAspect="1"/>
          </p:cNvPicPr>
          <p:nvPr/>
        </p:nvPicPr>
        <p:blipFill>
          <a:blip r:embed="rId3"/>
          <a:stretch>
            <a:fillRect/>
          </a:stretch>
        </p:blipFill>
        <p:spPr>
          <a:xfrm>
            <a:off x="699394" y="2503997"/>
            <a:ext cx="4065538" cy="1831324"/>
          </a:xfrm>
          <a:prstGeom prst="rect">
            <a:avLst/>
          </a:prstGeom>
        </p:spPr>
      </p:pic>
      <p:sp>
        <p:nvSpPr>
          <p:cNvPr id="9" name="箭头: 右 8">
            <a:extLst>
              <a:ext uri="{FF2B5EF4-FFF2-40B4-BE49-F238E27FC236}">
                <a16:creationId xmlns:a16="http://schemas.microsoft.com/office/drawing/2014/main" id="{49361D4F-C4BC-4864-907D-E94F00E3FC5F}"/>
              </a:ext>
            </a:extLst>
          </p:cNvPr>
          <p:cNvSpPr/>
          <p:nvPr/>
        </p:nvSpPr>
        <p:spPr>
          <a:xfrm>
            <a:off x="5310582" y="3244793"/>
            <a:ext cx="741575" cy="349733"/>
          </a:xfrm>
          <a:prstGeom prst="rightArrow">
            <a:avLst/>
          </a:prstGeom>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ED6126DC-FC18-4E5C-9FBD-135C05329BB3}"/>
              </a:ext>
            </a:extLst>
          </p:cNvPr>
          <p:cNvSpPr txBox="1"/>
          <p:nvPr/>
        </p:nvSpPr>
        <p:spPr>
          <a:xfrm>
            <a:off x="3612533" y="4911178"/>
            <a:ext cx="4137671" cy="461665"/>
          </a:xfrm>
          <a:prstGeom prst="rect">
            <a:avLst/>
          </a:prstGeom>
          <a:noFill/>
        </p:spPr>
        <p:txBody>
          <a:bodyPr wrap="none" rtlCol="0">
            <a:spAutoFit/>
          </a:bodyPr>
          <a:lstStyle/>
          <a:p>
            <a:r>
              <a:rPr lang="en-US" altLang="zh-CN" sz="2400" b="1" dirty="0"/>
              <a:t>Disappearance of textures!</a:t>
            </a:r>
            <a:endParaRPr lang="zh-CN" altLang="en-US" sz="2400" b="1" dirty="0"/>
          </a:p>
        </p:txBody>
      </p:sp>
    </p:spTree>
    <p:extLst>
      <p:ext uri="{BB962C8B-B14F-4D97-AF65-F5344CB8AC3E}">
        <p14:creationId xmlns:p14="http://schemas.microsoft.com/office/powerpoint/2010/main" val="392810590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 name="图片占位符 59" descr="图片包含 天空, 户外, 建筑物&#10;&#10;自动生成的说明"/>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t="28688" b="28688"/>
          <a:stretch>
            <a:fillRect/>
          </a:stretch>
        </p:blipFill>
        <p:spPr/>
      </p:pic>
      <p:sp>
        <p:nvSpPr>
          <p:cNvPr id="68" name="标题 67"/>
          <p:cNvSpPr>
            <a:spLocks noGrp="1"/>
          </p:cNvSpPr>
          <p:nvPr>
            <p:ph type="title"/>
          </p:nvPr>
        </p:nvSpPr>
        <p:spPr/>
        <p:txBody>
          <a:bodyPr/>
          <a:lstStyle/>
          <a:p>
            <a:r>
              <a:rPr lang="en-US" altLang="zh-CN" dirty="0"/>
              <a:t>Conclusion</a:t>
            </a:r>
          </a:p>
        </p:txBody>
      </p:sp>
      <p:grpSp>
        <p:nvGrpSpPr>
          <p:cNvPr id="2" name="组合 1"/>
          <p:cNvGrpSpPr/>
          <p:nvPr/>
        </p:nvGrpSpPr>
        <p:grpSpPr>
          <a:xfrm>
            <a:off x="1048224" y="3047028"/>
            <a:ext cx="2895125" cy="3181080"/>
            <a:chOff x="1048225" y="3047028"/>
            <a:chExt cx="2862842" cy="3181080"/>
          </a:xfrm>
        </p:grpSpPr>
        <p:sp>
          <p:nvSpPr>
            <p:cNvPr id="5" name="矩形 4"/>
            <p:cNvSpPr/>
            <p:nvPr/>
          </p:nvSpPr>
          <p:spPr>
            <a:xfrm>
              <a:off x="1048225" y="3047028"/>
              <a:ext cx="2862842" cy="3180036"/>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800" b="1" dirty="0">
                  <a:solidFill>
                    <a:schemeClr val="accent1"/>
                  </a:solidFill>
                </a:rPr>
                <a:t>05</a:t>
              </a:r>
              <a:endParaRPr lang="zh-CN" altLang="en-US" sz="13800" b="1" dirty="0">
                <a:solidFill>
                  <a:schemeClr val="accent1"/>
                </a:solidFill>
              </a:endParaRPr>
            </a:p>
          </p:txBody>
        </p:sp>
        <p:sp>
          <p:nvSpPr>
            <p:cNvPr id="6" name="矩形 5"/>
            <p:cNvSpPr/>
            <p:nvPr/>
          </p:nvSpPr>
          <p:spPr>
            <a:xfrm rot="16200000">
              <a:off x="2434933" y="4751974"/>
              <a:ext cx="90000" cy="286226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1"/>
          </p:nvPr>
        </p:nvSpPr>
        <p:spPr/>
        <p:txBody>
          <a:bodyPr/>
          <a:lstStyle/>
          <a:p>
            <a:r>
              <a:rPr lang="en-US" altLang="zh-CN" dirty="0"/>
              <a:t>Future direction</a:t>
            </a:r>
          </a:p>
        </p:txBody>
      </p:sp>
      <p:sp>
        <p:nvSpPr>
          <p:cNvPr id="6" name="文本占位符 5"/>
          <p:cNvSpPr>
            <a:spLocks noGrp="1"/>
          </p:cNvSpPr>
          <p:nvPr>
            <p:ph type="body" sz="quarter" idx="12"/>
          </p:nvPr>
        </p:nvSpPr>
        <p:spPr/>
        <p:txBody>
          <a:bodyPr/>
          <a:lstStyle/>
          <a:p>
            <a:endParaRPr lang="zh-CN" altLang="en-US"/>
          </a:p>
        </p:txBody>
      </p:sp>
      <p:sp>
        <p:nvSpPr>
          <p:cNvPr id="7" name="文本占位符 6"/>
          <p:cNvSpPr>
            <a:spLocks noGrp="1"/>
          </p:cNvSpPr>
          <p:nvPr>
            <p:ph type="body" sz="quarter" idx="13"/>
          </p:nvPr>
        </p:nvSpPr>
        <p:spPr/>
        <p:txBody>
          <a:bodyPr/>
          <a:lstStyle/>
          <a:p>
            <a:endParaRPr lang="zh-CN" altLang="en-US"/>
          </a:p>
        </p:txBody>
      </p:sp>
      <p:sp>
        <p:nvSpPr>
          <p:cNvPr id="13" name="文本框 12">
            <a:extLst>
              <a:ext uri="{FF2B5EF4-FFF2-40B4-BE49-F238E27FC236}">
                <a16:creationId xmlns:a16="http://schemas.microsoft.com/office/drawing/2014/main" id="{4231A413-8BE8-41D1-873D-5EF7E78730C7}"/>
              </a:ext>
            </a:extLst>
          </p:cNvPr>
          <p:cNvSpPr txBox="1"/>
          <p:nvPr/>
        </p:nvSpPr>
        <p:spPr>
          <a:xfrm>
            <a:off x="832309" y="1368945"/>
            <a:ext cx="10527382" cy="830997"/>
          </a:xfrm>
          <a:prstGeom prst="rect">
            <a:avLst/>
          </a:prstGeom>
          <a:noFill/>
        </p:spPr>
        <p:txBody>
          <a:bodyPr wrap="square">
            <a:spAutoFit/>
          </a:bodyPr>
          <a:lstStyle/>
          <a:p>
            <a:r>
              <a:rPr lang="zh-CN" altLang="en-US" sz="2400" b="1" dirty="0"/>
              <a:t>Symmetric encryption algorithms have been used in many fields</a:t>
            </a:r>
            <a:r>
              <a:rPr lang="en-US" altLang="zh-CN" sz="2400" b="1" dirty="0"/>
              <a:t>, what about the future?</a:t>
            </a:r>
            <a:endParaRPr lang="zh-CN" altLang="en-US" sz="2400" b="1" dirty="0"/>
          </a:p>
        </p:txBody>
      </p:sp>
      <p:sp>
        <p:nvSpPr>
          <p:cNvPr id="14" name="文本框 13">
            <a:extLst>
              <a:ext uri="{FF2B5EF4-FFF2-40B4-BE49-F238E27FC236}">
                <a16:creationId xmlns:a16="http://schemas.microsoft.com/office/drawing/2014/main" id="{12F049BB-71B2-4E8E-A911-EED35DF59B41}"/>
              </a:ext>
            </a:extLst>
          </p:cNvPr>
          <p:cNvSpPr txBox="1"/>
          <p:nvPr/>
        </p:nvSpPr>
        <p:spPr>
          <a:xfrm>
            <a:off x="1145106" y="2968882"/>
            <a:ext cx="9562424" cy="2123658"/>
          </a:xfrm>
          <a:prstGeom prst="rect">
            <a:avLst/>
          </a:prstGeom>
          <a:noFill/>
        </p:spPr>
        <p:txBody>
          <a:bodyPr wrap="square" rtlCol="0">
            <a:spAutoFit/>
          </a:bodyPr>
          <a:lstStyle/>
          <a:p>
            <a:pPr algn="just"/>
            <a:r>
              <a:rPr lang="en-US" altLang="zh-CN" sz="2200" dirty="0"/>
              <a:t>· Considering how to better improve </a:t>
            </a:r>
            <a:r>
              <a:rPr lang="en-US" altLang="zh-CN" sz="2200" b="1" dirty="0"/>
              <a:t>the hardware resources </a:t>
            </a:r>
            <a:r>
              <a:rPr lang="en-US" altLang="zh-CN" sz="2200" dirty="0"/>
              <a:t>required by symmetric encryption algorithm may be an important direction</a:t>
            </a:r>
          </a:p>
          <a:p>
            <a:pPr algn="just"/>
            <a:endParaRPr lang="en-US" altLang="zh-CN" sz="2200" dirty="0"/>
          </a:p>
          <a:p>
            <a:pPr algn="just"/>
            <a:r>
              <a:rPr lang="en-US" altLang="zh-CN" sz="2200" dirty="0"/>
              <a:t>· Because in practical applications, besides the security of the algorithm, the speed of encryption and the hardware resources required by encryption are also important indicators</a:t>
            </a:r>
            <a:endParaRPr lang="zh-CN" altLang="en-US" sz="2200" dirty="0"/>
          </a:p>
        </p:txBody>
      </p:sp>
    </p:spTree>
    <p:extLst>
      <p:ext uri="{BB962C8B-B14F-4D97-AF65-F5344CB8AC3E}">
        <p14:creationId xmlns:p14="http://schemas.microsoft.com/office/powerpoint/2010/main" val="25357269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1"/>
          </p:nvPr>
        </p:nvSpPr>
        <p:spPr/>
        <p:txBody>
          <a:bodyPr/>
          <a:lstStyle/>
          <a:p>
            <a:r>
              <a:rPr lang="en-US" altLang="zh-CN" dirty="0"/>
              <a:t>Background</a:t>
            </a:r>
          </a:p>
        </p:txBody>
      </p:sp>
      <p:sp>
        <p:nvSpPr>
          <p:cNvPr id="6" name="文本占位符 5"/>
          <p:cNvSpPr>
            <a:spLocks noGrp="1"/>
          </p:cNvSpPr>
          <p:nvPr>
            <p:ph type="body" sz="quarter" idx="12"/>
          </p:nvPr>
        </p:nvSpPr>
        <p:spPr/>
        <p:txBody>
          <a:bodyPr/>
          <a:lstStyle/>
          <a:p>
            <a:endParaRPr lang="zh-CN" altLang="en-US"/>
          </a:p>
        </p:txBody>
      </p:sp>
      <p:sp>
        <p:nvSpPr>
          <p:cNvPr id="7" name="文本占位符 6"/>
          <p:cNvSpPr>
            <a:spLocks noGrp="1"/>
          </p:cNvSpPr>
          <p:nvPr>
            <p:ph type="body" sz="quarter" idx="13"/>
          </p:nvPr>
        </p:nvSpPr>
        <p:spPr/>
        <p:txBody>
          <a:bodyPr/>
          <a:lstStyle/>
          <a:p>
            <a:endParaRPr lang="zh-CN" altLang="en-US"/>
          </a:p>
        </p:txBody>
      </p:sp>
      <p:sp>
        <p:nvSpPr>
          <p:cNvPr id="9" name="矩形: 圆角 8"/>
          <p:cNvSpPr/>
          <p:nvPr/>
        </p:nvSpPr>
        <p:spPr>
          <a:xfrm>
            <a:off x="1075351" y="1592263"/>
            <a:ext cx="10071620" cy="3981223"/>
          </a:xfrm>
          <a:prstGeom prst="roundRect">
            <a:avLst>
              <a:gd name="adj" fmla="val 0"/>
            </a:avLst>
          </a:pr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gn="just"/>
            <a:endParaRPr lang="zh-CN" altLang="en-US" dirty="0"/>
          </a:p>
        </p:txBody>
      </p:sp>
      <p:sp>
        <p:nvSpPr>
          <p:cNvPr id="11" name="平行四边形 10"/>
          <p:cNvSpPr/>
          <p:nvPr/>
        </p:nvSpPr>
        <p:spPr>
          <a:xfrm>
            <a:off x="1251578" y="1702990"/>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文本框 2"/>
          <p:cNvSpPr txBox="1"/>
          <p:nvPr/>
        </p:nvSpPr>
        <p:spPr>
          <a:xfrm>
            <a:off x="1725143" y="2235200"/>
            <a:ext cx="8694263" cy="2489200"/>
          </a:xfrm>
          <a:prstGeom prst="rect">
            <a:avLst/>
          </a:prstGeom>
          <a:noFill/>
        </p:spPr>
        <p:txBody>
          <a:bodyPr wrap="square" rtlCol="0">
            <a:spAutoFit/>
          </a:bodyPr>
          <a:lstStyle/>
          <a:p>
            <a:pPr>
              <a:lnSpc>
                <a:spcPct val="130000"/>
              </a:lnSpc>
            </a:pPr>
            <a:r>
              <a:rPr lang="en-US" altLang="zh-CN" sz="2400" dirty="0">
                <a:solidFill>
                  <a:schemeClr val="tx1">
                    <a:lumMod val="75000"/>
                    <a:lumOff val="25000"/>
                  </a:schemeClr>
                </a:solidFill>
              </a:rPr>
              <a:t>Nowadays, with the popularization of the Internet, more and more data is transmitted insecurely on theInternet, which just like a person running naked on the street. Encryption, which is defined as the processof encoding information in cryptography, can solve network transmission insecurity issues.</a:t>
            </a:r>
          </a:p>
        </p:txBody>
      </p:sp>
      <p:sp>
        <p:nvSpPr>
          <p:cNvPr id="14" name="right-quote-sign_36811"/>
          <p:cNvSpPr>
            <a:spLocks noChangeAspect="1"/>
          </p:cNvSpPr>
          <p:nvPr/>
        </p:nvSpPr>
        <p:spPr bwMode="auto">
          <a:xfrm>
            <a:off x="10833793" y="5336828"/>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1"/>
          </p:nvPr>
        </p:nvSpPr>
        <p:spPr/>
        <p:txBody>
          <a:bodyPr/>
          <a:lstStyle/>
          <a:p>
            <a:r>
              <a:rPr lang="en-US" altLang="zh-CN" dirty="0"/>
              <a:t>Future direction</a:t>
            </a:r>
          </a:p>
        </p:txBody>
      </p:sp>
      <p:sp>
        <p:nvSpPr>
          <p:cNvPr id="6" name="文本占位符 5"/>
          <p:cNvSpPr>
            <a:spLocks noGrp="1"/>
          </p:cNvSpPr>
          <p:nvPr>
            <p:ph type="body" sz="quarter" idx="12"/>
          </p:nvPr>
        </p:nvSpPr>
        <p:spPr/>
        <p:txBody>
          <a:bodyPr/>
          <a:lstStyle/>
          <a:p>
            <a:endParaRPr lang="zh-CN" altLang="en-US"/>
          </a:p>
        </p:txBody>
      </p:sp>
      <p:sp>
        <p:nvSpPr>
          <p:cNvPr id="7" name="文本占位符 6"/>
          <p:cNvSpPr>
            <a:spLocks noGrp="1"/>
          </p:cNvSpPr>
          <p:nvPr>
            <p:ph type="body" sz="quarter" idx="13"/>
          </p:nvPr>
        </p:nvSpPr>
        <p:spPr/>
        <p:txBody>
          <a:bodyPr/>
          <a:lstStyle/>
          <a:p>
            <a:endParaRPr lang="zh-CN" altLang="en-US"/>
          </a:p>
        </p:txBody>
      </p:sp>
      <p:sp>
        <p:nvSpPr>
          <p:cNvPr id="13" name="文本框 12">
            <a:extLst>
              <a:ext uri="{FF2B5EF4-FFF2-40B4-BE49-F238E27FC236}">
                <a16:creationId xmlns:a16="http://schemas.microsoft.com/office/drawing/2014/main" id="{4231A413-8BE8-41D1-873D-5EF7E78730C7}"/>
              </a:ext>
            </a:extLst>
          </p:cNvPr>
          <p:cNvSpPr txBox="1"/>
          <p:nvPr/>
        </p:nvSpPr>
        <p:spPr>
          <a:xfrm>
            <a:off x="832309" y="1368945"/>
            <a:ext cx="10527382" cy="830997"/>
          </a:xfrm>
          <a:prstGeom prst="rect">
            <a:avLst/>
          </a:prstGeom>
          <a:noFill/>
        </p:spPr>
        <p:txBody>
          <a:bodyPr wrap="square">
            <a:spAutoFit/>
          </a:bodyPr>
          <a:lstStyle/>
          <a:p>
            <a:r>
              <a:rPr lang="zh-CN" altLang="en-US" sz="2400" b="1" dirty="0"/>
              <a:t>Symmetric encryption algorithms have been used in many fields</a:t>
            </a:r>
            <a:r>
              <a:rPr lang="en-US" altLang="zh-CN" sz="2400" b="1" dirty="0"/>
              <a:t>, what about the future?</a:t>
            </a:r>
            <a:endParaRPr lang="zh-CN" altLang="en-US" sz="2400" b="1" dirty="0"/>
          </a:p>
        </p:txBody>
      </p:sp>
      <p:sp>
        <p:nvSpPr>
          <p:cNvPr id="14" name="文本框 13">
            <a:extLst>
              <a:ext uri="{FF2B5EF4-FFF2-40B4-BE49-F238E27FC236}">
                <a16:creationId xmlns:a16="http://schemas.microsoft.com/office/drawing/2014/main" id="{12F049BB-71B2-4E8E-A911-EED35DF59B41}"/>
              </a:ext>
            </a:extLst>
          </p:cNvPr>
          <p:cNvSpPr txBox="1"/>
          <p:nvPr/>
        </p:nvSpPr>
        <p:spPr>
          <a:xfrm>
            <a:off x="1229947" y="3095999"/>
            <a:ext cx="9562424" cy="1785104"/>
          </a:xfrm>
          <a:prstGeom prst="rect">
            <a:avLst/>
          </a:prstGeom>
          <a:noFill/>
        </p:spPr>
        <p:txBody>
          <a:bodyPr wrap="square" rtlCol="0">
            <a:spAutoFit/>
          </a:bodyPr>
          <a:lstStyle/>
          <a:p>
            <a:pPr algn="just"/>
            <a:r>
              <a:rPr lang="en-US" altLang="zh-CN" sz="2200" dirty="0"/>
              <a:t>· In today's popular </a:t>
            </a:r>
            <a:r>
              <a:rPr lang="en-US" altLang="zh-CN" sz="2200" b="1" dirty="0"/>
              <a:t>cloud servers</a:t>
            </a:r>
            <a:r>
              <a:rPr lang="en-US" altLang="zh-CN" sz="2200" dirty="0"/>
              <a:t>, encryption is essential because many steps in cloud servers rely on network transport</a:t>
            </a:r>
          </a:p>
          <a:p>
            <a:pPr algn="just"/>
            <a:endParaRPr lang="en-US" altLang="zh-CN" sz="2200" dirty="0"/>
          </a:p>
          <a:p>
            <a:pPr algn="just"/>
            <a:r>
              <a:rPr lang="en-US" altLang="zh-CN" sz="2200" dirty="0"/>
              <a:t>· How to design more efficient encryption algorithm in the cloud service scenario is also an important direction</a:t>
            </a:r>
            <a:endParaRPr lang="zh-CN" altLang="en-US" sz="2200" dirty="0"/>
          </a:p>
        </p:txBody>
      </p:sp>
    </p:spTree>
    <p:extLst>
      <p:ext uri="{BB962C8B-B14F-4D97-AF65-F5344CB8AC3E}">
        <p14:creationId xmlns:p14="http://schemas.microsoft.com/office/powerpoint/2010/main" val="335784377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1"/>
          </p:nvPr>
        </p:nvSpPr>
        <p:spPr/>
        <p:txBody>
          <a:bodyPr/>
          <a:lstStyle/>
          <a:p>
            <a:r>
              <a:rPr lang="en-US" altLang="zh-CN" dirty="0"/>
              <a:t>Open problems</a:t>
            </a:r>
          </a:p>
        </p:txBody>
      </p:sp>
      <p:sp>
        <p:nvSpPr>
          <p:cNvPr id="6" name="文本占位符 5"/>
          <p:cNvSpPr>
            <a:spLocks noGrp="1"/>
          </p:cNvSpPr>
          <p:nvPr>
            <p:ph type="body" sz="quarter" idx="12"/>
          </p:nvPr>
        </p:nvSpPr>
        <p:spPr/>
        <p:txBody>
          <a:bodyPr/>
          <a:lstStyle/>
          <a:p>
            <a:endParaRPr lang="zh-CN" altLang="en-US"/>
          </a:p>
        </p:txBody>
      </p:sp>
      <p:sp>
        <p:nvSpPr>
          <p:cNvPr id="7" name="文本占位符 6"/>
          <p:cNvSpPr>
            <a:spLocks noGrp="1"/>
          </p:cNvSpPr>
          <p:nvPr>
            <p:ph type="body" sz="quarter" idx="13"/>
          </p:nvPr>
        </p:nvSpPr>
        <p:spPr/>
        <p:txBody>
          <a:bodyPr/>
          <a:lstStyle/>
          <a:p>
            <a:endParaRPr lang="zh-CN" altLang="en-US"/>
          </a:p>
        </p:txBody>
      </p:sp>
      <p:sp>
        <p:nvSpPr>
          <p:cNvPr id="14" name="文本框 13">
            <a:extLst>
              <a:ext uri="{FF2B5EF4-FFF2-40B4-BE49-F238E27FC236}">
                <a16:creationId xmlns:a16="http://schemas.microsoft.com/office/drawing/2014/main" id="{12F049BB-71B2-4E8E-A911-EED35DF59B41}"/>
              </a:ext>
            </a:extLst>
          </p:cNvPr>
          <p:cNvSpPr txBox="1"/>
          <p:nvPr/>
        </p:nvSpPr>
        <p:spPr>
          <a:xfrm>
            <a:off x="1279055" y="2808625"/>
            <a:ext cx="9426109" cy="2554545"/>
          </a:xfrm>
          <a:prstGeom prst="rect">
            <a:avLst/>
          </a:prstGeom>
          <a:noFill/>
        </p:spPr>
        <p:txBody>
          <a:bodyPr wrap="square" rtlCol="0">
            <a:spAutoFit/>
          </a:bodyPr>
          <a:lstStyle/>
          <a:p>
            <a:pPr algn="just"/>
            <a:r>
              <a:rPr lang="en-US" altLang="zh-CN" sz="2000" dirty="0"/>
              <a:t>· In</a:t>
            </a:r>
            <a:r>
              <a:rPr lang="en-US" altLang="zh-CN" sz="2000" b="0" i="0" dirty="0">
                <a:solidFill>
                  <a:srgbClr val="333333"/>
                </a:solidFill>
                <a:effectLst/>
                <a:latin typeface="tahoma" panose="020B0604030504040204" pitchFamily="34" charset="0"/>
              </a:rPr>
              <a:t> many cases, if we want to evaluate the quality of a symmetric encryption algorithm, we may need to implement it by hardware</a:t>
            </a:r>
          </a:p>
          <a:p>
            <a:pPr algn="just"/>
            <a:endParaRPr lang="en-US" altLang="zh-CN" sz="2000" dirty="0">
              <a:solidFill>
                <a:srgbClr val="333333"/>
              </a:solidFill>
              <a:latin typeface="tahoma" panose="020B0604030504040204" pitchFamily="34" charset="0"/>
            </a:endParaRPr>
          </a:p>
          <a:p>
            <a:pPr algn="just"/>
            <a:endParaRPr lang="en-US" altLang="zh-CN" sz="2000" dirty="0">
              <a:solidFill>
                <a:srgbClr val="333333"/>
              </a:solidFill>
              <a:latin typeface="tahoma" panose="020B0604030504040204" pitchFamily="34" charset="0"/>
            </a:endParaRPr>
          </a:p>
          <a:p>
            <a:pPr algn="just"/>
            <a:r>
              <a:rPr lang="en-US" altLang="zh-CN" sz="2000" dirty="0"/>
              <a:t>· In other words, our evaluation of algorithm results is </a:t>
            </a:r>
            <a:r>
              <a:rPr lang="en-US" altLang="zh-CN" sz="2000" b="1" dirty="0"/>
              <a:t>practice-dependent</a:t>
            </a:r>
            <a:r>
              <a:rPr lang="en-US" altLang="zh-CN" sz="2000" dirty="0"/>
              <a:t> </a:t>
            </a:r>
          </a:p>
          <a:p>
            <a:pPr algn="just"/>
            <a:endParaRPr lang="en-US" altLang="zh-CN" sz="2000" dirty="0"/>
          </a:p>
          <a:p>
            <a:pPr algn="just"/>
            <a:endParaRPr lang="en-US" altLang="zh-CN" sz="2000" dirty="0"/>
          </a:p>
          <a:p>
            <a:pPr algn="just"/>
            <a:r>
              <a:rPr lang="en-US" altLang="zh-CN" sz="2000" dirty="0"/>
              <a:t>· How to explain theoretically why an algorithm is better can be a difficult task</a:t>
            </a:r>
            <a:endParaRPr lang="zh-CN" altLang="en-US" sz="2000" dirty="0"/>
          </a:p>
        </p:txBody>
      </p:sp>
      <p:sp>
        <p:nvSpPr>
          <p:cNvPr id="8" name="文本框 7">
            <a:extLst>
              <a:ext uri="{FF2B5EF4-FFF2-40B4-BE49-F238E27FC236}">
                <a16:creationId xmlns:a16="http://schemas.microsoft.com/office/drawing/2014/main" id="{22E2930B-A87C-428E-9654-F8E7B489BA84}"/>
              </a:ext>
            </a:extLst>
          </p:cNvPr>
          <p:cNvSpPr txBox="1"/>
          <p:nvPr/>
        </p:nvSpPr>
        <p:spPr>
          <a:xfrm>
            <a:off x="577786" y="1361734"/>
            <a:ext cx="10828648" cy="830997"/>
          </a:xfrm>
          <a:prstGeom prst="rect">
            <a:avLst/>
          </a:prstGeom>
          <a:noFill/>
        </p:spPr>
        <p:txBody>
          <a:bodyPr wrap="square">
            <a:spAutoFit/>
          </a:bodyPr>
          <a:lstStyle/>
          <a:p>
            <a:r>
              <a:rPr lang="en-US" altLang="zh-CN" sz="2400" b="1" dirty="0"/>
              <a:t>There are still many problems in the application of symmetric encryption algorithm</a:t>
            </a:r>
            <a:endParaRPr lang="zh-CN" altLang="en-US" sz="2400" b="1" dirty="0"/>
          </a:p>
        </p:txBody>
      </p:sp>
    </p:spTree>
    <p:extLst>
      <p:ext uri="{BB962C8B-B14F-4D97-AF65-F5344CB8AC3E}">
        <p14:creationId xmlns:p14="http://schemas.microsoft.com/office/powerpoint/2010/main" val="302594725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1"/>
          </p:nvPr>
        </p:nvSpPr>
        <p:spPr/>
        <p:txBody>
          <a:bodyPr/>
          <a:lstStyle/>
          <a:p>
            <a:r>
              <a:rPr lang="zh-CN" altLang="en-US" spc="600" dirty="0"/>
              <a:t>感谢聆听</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en-US" dirty="0"/>
              <a:t>Application</a:t>
            </a:r>
          </a:p>
        </p:txBody>
      </p:sp>
      <p:sp>
        <p:nvSpPr>
          <p:cNvPr id="3" name="文本占位符 2"/>
          <p:cNvSpPr>
            <a:spLocks noGrp="1"/>
          </p:cNvSpPr>
          <p:nvPr>
            <p:ph type="body" sz="quarter" idx="12"/>
          </p:nvPr>
        </p:nvSpPr>
        <p:spPr/>
        <p:txBody>
          <a:bodyPr/>
          <a:lstStyle/>
          <a:p>
            <a:endParaRPr lang="zh-CN" altLang="en-US"/>
          </a:p>
        </p:txBody>
      </p:sp>
      <p:sp>
        <p:nvSpPr>
          <p:cNvPr id="4" name="文本占位符 3"/>
          <p:cNvSpPr>
            <a:spLocks noGrp="1"/>
          </p:cNvSpPr>
          <p:nvPr>
            <p:ph type="body" sz="quarter" idx="13"/>
          </p:nvPr>
        </p:nvSpPr>
        <p:spPr/>
        <p:txBody>
          <a:bodyPr/>
          <a:lstStyle/>
          <a:p>
            <a:endParaRPr lang="zh-CN" altLang="en-US"/>
          </a:p>
        </p:txBody>
      </p:sp>
      <p:sp>
        <p:nvSpPr>
          <p:cNvPr id="14" name="任意多边形: 形状 13"/>
          <p:cNvSpPr/>
          <p:nvPr/>
        </p:nvSpPr>
        <p:spPr>
          <a:xfrm>
            <a:off x="1550272" y="1415772"/>
            <a:ext cx="4261337" cy="2059545"/>
          </a:xfrm>
          <a:custGeom>
            <a:avLst/>
            <a:gdLst>
              <a:gd name="connsiteX0" fmla="*/ 0 w 4261337"/>
              <a:gd name="connsiteY0" fmla="*/ 0 h 1741598"/>
              <a:gd name="connsiteX1" fmla="*/ 4261337 w 4261337"/>
              <a:gd name="connsiteY1" fmla="*/ 0 h 1741598"/>
              <a:gd name="connsiteX2" fmla="*/ 4261337 w 4261337"/>
              <a:gd name="connsiteY2" fmla="*/ 1741598 h 1741598"/>
              <a:gd name="connsiteX3" fmla="*/ 0 w 4261337"/>
              <a:gd name="connsiteY3" fmla="*/ 1741598 h 1741598"/>
            </a:gdLst>
            <a:ahLst/>
            <a:cxnLst>
              <a:cxn ang="0">
                <a:pos x="connsiteX0" y="connsiteY0"/>
              </a:cxn>
              <a:cxn ang="0">
                <a:pos x="connsiteX1" y="connsiteY1"/>
              </a:cxn>
              <a:cxn ang="0">
                <a:pos x="connsiteX2" y="connsiteY2"/>
              </a:cxn>
              <a:cxn ang="0">
                <a:pos x="connsiteX3" y="connsiteY3"/>
              </a:cxn>
            </a:cxnLst>
            <a:rect l="l" t="t" r="r" b="b"/>
            <a:pathLst>
              <a:path w="4261337" h="1741598">
                <a:moveTo>
                  <a:pt x="0" y="0"/>
                </a:moveTo>
                <a:lnTo>
                  <a:pt x="4261337" y="0"/>
                </a:lnTo>
                <a:lnTo>
                  <a:pt x="4261337" y="1741598"/>
                </a:lnTo>
                <a:lnTo>
                  <a:pt x="0" y="1741598"/>
                </a:lnTo>
                <a:close/>
              </a:path>
            </a:pathLst>
          </a:cu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wrap="square" rtlCol="0" anchor="ctr">
            <a:noAutofit/>
          </a:bodyPr>
          <a:lstStyle/>
          <a:p>
            <a:pPr algn="just"/>
            <a:endParaRPr lang="zh-CN" altLang="en-US" dirty="0"/>
          </a:p>
        </p:txBody>
      </p:sp>
      <p:sp>
        <p:nvSpPr>
          <p:cNvPr id="31" name="平行四边形 30"/>
          <p:cNvSpPr/>
          <p:nvPr/>
        </p:nvSpPr>
        <p:spPr>
          <a:xfrm>
            <a:off x="1711613" y="1569640"/>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2" name="任意多边形: 形状 31"/>
          <p:cNvSpPr/>
          <p:nvPr/>
        </p:nvSpPr>
        <p:spPr>
          <a:xfrm>
            <a:off x="6426200" y="1415772"/>
            <a:ext cx="4261337" cy="2059545"/>
          </a:xfrm>
          <a:custGeom>
            <a:avLst/>
            <a:gdLst>
              <a:gd name="connsiteX0" fmla="*/ 0 w 4261337"/>
              <a:gd name="connsiteY0" fmla="*/ 0 h 1741598"/>
              <a:gd name="connsiteX1" fmla="*/ 4261337 w 4261337"/>
              <a:gd name="connsiteY1" fmla="*/ 0 h 1741598"/>
              <a:gd name="connsiteX2" fmla="*/ 4261337 w 4261337"/>
              <a:gd name="connsiteY2" fmla="*/ 1741598 h 1741598"/>
              <a:gd name="connsiteX3" fmla="*/ 0 w 4261337"/>
              <a:gd name="connsiteY3" fmla="*/ 1741598 h 1741598"/>
            </a:gdLst>
            <a:ahLst/>
            <a:cxnLst>
              <a:cxn ang="0">
                <a:pos x="connsiteX0" y="connsiteY0"/>
              </a:cxn>
              <a:cxn ang="0">
                <a:pos x="connsiteX1" y="connsiteY1"/>
              </a:cxn>
              <a:cxn ang="0">
                <a:pos x="connsiteX2" y="connsiteY2"/>
              </a:cxn>
              <a:cxn ang="0">
                <a:pos x="connsiteX3" y="connsiteY3"/>
              </a:cxn>
            </a:cxnLst>
            <a:rect l="l" t="t" r="r" b="b"/>
            <a:pathLst>
              <a:path w="4261337" h="1741598">
                <a:moveTo>
                  <a:pt x="0" y="0"/>
                </a:moveTo>
                <a:lnTo>
                  <a:pt x="4261337" y="0"/>
                </a:lnTo>
                <a:lnTo>
                  <a:pt x="4261337" y="1741598"/>
                </a:lnTo>
                <a:lnTo>
                  <a:pt x="0" y="1741598"/>
                </a:lnTo>
                <a:close/>
              </a:path>
            </a:pathLst>
          </a:cu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wrap="square" rtlCol="0" anchor="ctr">
            <a:noAutofit/>
          </a:bodyPr>
          <a:lstStyle/>
          <a:p>
            <a:pPr algn="just"/>
            <a:endParaRPr lang="zh-CN" altLang="en-US" dirty="0"/>
          </a:p>
        </p:txBody>
      </p:sp>
      <p:sp>
        <p:nvSpPr>
          <p:cNvPr id="33" name="平行四边形 32"/>
          <p:cNvSpPr/>
          <p:nvPr/>
        </p:nvSpPr>
        <p:spPr>
          <a:xfrm>
            <a:off x="6587541" y="1569640"/>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4" name="任意多边形: 形状 33"/>
          <p:cNvSpPr/>
          <p:nvPr/>
        </p:nvSpPr>
        <p:spPr>
          <a:xfrm>
            <a:off x="6426200" y="4024174"/>
            <a:ext cx="4261337" cy="2059545"/>
          </a:xfrm>
          <a:custGeom>
            <a:avLst/>
            <a:gdLst>
              <a:gd name="connsiteX0" fmla="*/ 0 w 4261337"/>
              <a:gd name="connsiteY0" fmla="*/ 0 h 1741598"/>
              <a:gd name="connsiteX1" fmla="*/ 4261337 w 4261337"/>
              <a:gd name="connsiteY1" fmla="*/ 0 h 1741598"/>
              <a:gd name="connsiteX2" fmla="*/ 4261337 w 4261337"/>
              <a:gd name="connsiteY2" fmla="*/ 1741598 h 1741598"/>
              <a:gd name="connsiteX3" fmla="*/ 0 w 4261337"/>
              <a:gd name="connsiteY3" fmla="*/ 1741598 h 1741598"/>
            </a:gdLst>
            <a:ahLst/>
            <a:cxnLst>
              <a:cxn ang="0">
                <a:pos x="connsiteX0" y="connsiteY0"/>
              </a:cxn>
              <a:cxn ang="0">
                <a:pos x="connsiteX1" y="connsiteY1"/>
              </a:cxn>
              <a:cxn ang="0">
                <a:pos x="connsiteX2" y="connsiteY2"/>
              </a:cxn>
              <a:cxn ang="0">
                <a:pos x="connsiteX3" y="connsiteY3"/>
              </a:cxn>
            </a:cxnLst>
            <a:rect l="l" t="t" r="r" b="b"/>
            <a:pathLst>
              <a:path w="4261337" h="1741598">
                <a:moveTo>
                  <a:pt x="0" y="0"/>
                </a:moveTo>
                <a:lnTo>
                  <a:pt x="4261337" y="0"/>
                </a:lnTo>
                <a:lnTo>
                  <a:pt x="4261337" y="1741598"/>
                </a:lnTo>
                <a:lnTo>
                  <a:pt x="0" y="1741598"/>
                </a:lnTo>
                <a:close/>
              </a:path>
            </a:pathLst>
          </a:cu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wrap="square" rtlCol="0" anchor="ctr">
            <a:noAutofit/>
          </a:bodyPr>
          <a:lstStyle/>
          <a:p>
            <a:pPr algn="just"/>
            <a:endParaRPr lang="zh-CN" altLang="en-US" dirty="0"/>
          </a:p>
        </p:txBody>
      </p:sp>
      <p:sp>
        <p:nvSpPr>
          <p:cNvPr id="35" name="平行四边形 34"/>
          <p:cNvSpPr/>
          <p:nvPr/>
        </p:nvSpPr>
        <p:spPr>
          <a:xfrm>
            <a:off x="6587541" y="4178042"/>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6" name="任意多边形: 形状 35"/>
          <p:cNvSpPr/>
          <p:nvPr/>
        </p:nvSpPr>
        <p:spPr>
          <a:xfrm>
            <a:off x="1550272" y="4024174"/>
            <a:ext cx="4261337" cy="2059545"/>
          </a:xfrm>
          <a:custGeom>
            <a:avLst/>
            <a:gdLst>
              <a:gd name="connsiteX0" fmla="*/ 0 w 4261337"/>
              <a:gd name="connsiteY0" fmla="*/ 0 h 1741598"/>
              <a:gd name="connsiteX1" fmla="*/ 4261337 w 4261337"/>
              <a:gd name="connsiteY1" fmla="*/ 0 h 1741598"/>
              <a:gd name="connsiteX2" fmla="*/ 4261337 w 4261337"/>
              <a:gd name="connsiteY2" fmla="*/ 1741598 h 1741598"/>
              <a:gd name="connsiteX3" fmla="*/ 0 w 4261337"/>
              <a:gd name="connsiteY3" fmla="*/ 1741598 h 1741598"/>
            </a:gdLst>
            <a:ahLst/>
            <a:cxnLst>
              <a:cxn ang="0">
                <a:pos x="connsiteX0" y="connsiteY0"/>
              </a:cxn>
              <a:cxn ang="0">
                <a:pos x="connsiteX1" y="connsiteY1"/>
              </a:cxn>
              <a:cxn ang="0">
                <a:pos x="connsiteX2" y="connsiteY2"/>
              </a:cxn>
              <a:cxn ang="0">
                <a:pos x="connsiteX3" y="connsiteY3"/>
              </a:cxn>
            </a:cxnLst>
            <a:rect l="l" t="t" r="r" b="b"/>
            <a:pathLst>
              <a:path w="4261337" h="1741598">
                <a:moveTo>
                  <a:pt x="0" y="0"/>
                </a:moveTo>
                <a:lnTo>
                  <a:pt x="4261337" y="0"/>
                </a:lnTo>
                <a:lnTo>
                  <a:pt x="4261337" y="1741598"/>
                </a:lnTo>
                <a:lnTo>
                  <a:pt x="0" y="1741598"/>
                </a:lnTo>
                <a:close/>
              </a:path>
            </a:pathLst>
          </a:cu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wrap="square" rtlCol="0" anchor="ctr">
            <a:noAutofit/>
          </a:bodyPr>
          <a:lstStyle/>
          <a:p>
            <a:pPr algn="just"/>
            <a:endParaRPr lang="zh-CN" altLang="en-US" dirty="0"/>
          </a:p>
        </p:txBody>
      </p:sp>
      <p:sp>
        <p:nvSpPr>
          <p:cNvPr id="37" name="平行四边形 36"/>
          <p:cNvSpPr/>
          <p:nvPr/>
        </p:nvSpPr>
        <p:spPr>
          <a:xfrm>
            <a:off x="1711613" y="4178042"/>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8" name="文本框 37"/>
          <p:cNvSpPr txBox="1"/>
          <p:nvPr/>
        </p:nvSpPr>
        <p:spPr>
          <a:xfrm>
            <a:off x="1841563" y="1843086"/>
            <a:ext cx="3874348" cy="1050290"/>
          </a:xfrm>
          <a:prstGeom prst="rect">
            <a:avLst/>
          </a:prstGeom>
          <a:noFill/>
        </p:spPr>
        <p:txBody>
          <a:bodyPr wrap="square" rtlCol="0">
            <a:spAutoFit/>
          </a:bodyPr>
          <a:lstStyle/>
          <a:p>
            <a:pPr>
              <a:lnSpc>
                <a:spcPct val="130000"/>
              </a:lnSpc>
            </a:pPr>
            <a:r>
              <a:rPr lang="en-US" sz="2400" dirty="0">
                <a:solidFill>
                  <a:schemeClr val="tx1">
                    <a:lumMod val="75000"/>
                    <a:lumOff val="25000"/>
                  </a:schemeClr>
                </a:solidFill>
              </a:rPr>
              <a:t>Payment applications.</a:t>
            </a:r>
          </a:p>
          <a:p>
            <a:pPr>
              <a:lnSpc>
                <a:spcPct val="130000"/>
              </a:lnSpc>
            </a:pPr>
            <a:r>
              <a:rPr lang="en-US" sz="2400" dirty="0">
                <a:solidFill>
                  <a:schemeClr val="tx1">
                    <a:lumMod val="75000"/>
                    <a:lumOff val="25000"/>
                  </a:schemeClr>
                </a:solidFill>
              </a:rPr>
              <a:t>e.g. card transactions.</a:t>
            </a:r>
          </a:p>
        </p:txBody>
      </p:sp>
      <p:sp>
        <p:nvSpPr>
          <p:cNvPr id="39" name="文本框 38"/>
          <p:cNvSpPr txBox="1"/>
          <p:nvPr/>
        </p:nvSpPr>
        <p:spPr>
          <a:xfrm>
            <a:off x="1841563" y="4469521"/>
            <a:ext cx="3874348" cy="1050290"/>
          </a:xfrm>
          <a:prstGeom prst="rect">
            <a:avLst/>
          </a:prstGeom>
          <a:noFill/>
        </p:spPr>
        <p:txBody>
          <a:bodyPr wrap="square" rtlCol="0">
            <a:spAutoFit/>
          </a:bodyPr>
          <a:lstStyle/>
          <a:p>
            <a:pPr>
              <a:lnSpc>
                <a:spcPct val="130000"/>
              </a:lnSpc>
            </a:pPr>
            <a:r>
              <a:rPr lang="en-US" altLang="zh-CN" sz="2400" dirty="0">
                <a:solidFill>
                  <a:schemeClr val="tx1">
                    <a:lumMod val="75000"/>
                    <a:lumOff val="25000"/>
                  </a:schemeClr>
                </a:solidFill>
              </a:rPr>
              <a:t>R</a:t>
            </a:r>
            <a:r>
              <a:rPr lang="zh-CN" altLang="en-US" sz="2400" dirty="0">
                <a:solidFill>
                  <a:schemeClr val="tx1">
                    <a:lumMod val="75000"/>
                    <a:lumOff val="25000"/>
                  </a:schemeClr>
                </a:solidFill>
              </a:rPr>
              <a:t>andom number generation or hashing.</a:t>
            </a:r>
          </a:p>
        </p:txBody>
      </p:sp>
      <p:sp>
        <p:nvSpPr>
          <p:cNvPr id="40" name="文本框 39"/>
          <p:cNvSpPr txBox="1"/>
          <p:nvPr/>
        </p:nvSpPr>
        <p:spPr>
          <a:xfrm>
            <a:off x="6751325" y="4469521"/>
            <a:ext cx="3874348" cy="1529715"/>
          </a:xfrm>
          <a:prstGeom prst="rect">
            <a:avLst/>
          </a:prstGeom>
          <a:noFill/>
        </p:spPr>
        <p:txBody>
          <a:bodyPr wrap="square" rtlCol="0">
            <a:spAutoFit/>
          </a:bodyPr>
          <a:lstStyle/>
          <a:p>
            <a:pPr>
              <a:lnSpc>
                <a:spcPct val="130000"/>
              </a:lnSpc>
            </a:pPr>
            <a:r>
              <a:rPr lang="en-US" altLang="zh-CN" sz="2400" dirty="0">
                <a:solidFill>
                  <a:schemeClr val="tx1">
                    <a:lumMod val="75000"/>
                    <a:lumOff val="25000"/>
                  </a:schemeClr>
                </a:solidFill>
              </a:rPr>
              <a:t>E</a:t>
            </a:r>
            <a:r>
              <a:rPr lang="zh-CN" altLang="en-US" sz="2400" dirty="0">
                <a:solidFill>
                  <a:schemeClr val="tx1">
                    <a:lumMod val="75000"/>
                    <a:lumOff val="25000"/>
                  </a:schemeClr>
                </a:solidFill>
              </a:rPr>
              <a:t>ncrypting data stored on a device when that data is not being transferred.</a:t>
            </a:r>
          </a:p>
        </p:txBody>
      </p:sp>
      <p:sp>
        <p:nvSpPr>
          <p:cNvPr id="41" name="文本框 40"/>
          <p:cNvSpPr txBox="1"/>
          <p:nvPr/>
        </p:nvSpPr>
        <p:spPr>
          <a:xfrm>
            <a:off x="6751325" y="1842721"/>
            <a:ext cx="3874348" cy="1529715"/>
          </a:xfrm>
          <a:prstGeom prst="rect">
            <a:avLst/>
          </a:prstGeom>
          <a:noFill/>
        </p:spPr>
        <p:txBody>
          <a:bodyPr wrap="square" rtlCol="0">
            <a:spAutoFit/>
          </a:bodyPr>
          <a:lstStyle/>
          <a:p>
            <a:pPr>
              <a:lnSpc>
                <a:spcPct val="130000"/>
              </a:lnSpc>
            </a:pPr>
            <a:r>
              <a:rPr lang="en-US" altLang="zh-CN" sz="2400" dirty="0">
                <a:solidFill>
                  <a:schemeClr val="tx1">
                    <a:lumMod val="75000"/>
                    <a:lumOff val="25000"/>
                  </a:schemeClr>
                </a:solidFill>
              </a:rPr>
              <a:t>V</a:t>
            </a:r>
            <a:r>
              <a:rPr lang="zh-CN" altLang="en-US" sz="2400" dirty="0">
                <a:solidFill>
                  <a:schemeClr val="tx1">
                    <a:lumMod val="75000"/>
                    <a:lumOff val="25000"/>
                  </a:schemeClr>
                </a:solidFill>
              </a:rPr>
              <a:t>alidations to confirm that the sender of a message is who he claims to be.</a:t>
            </a:r>
          </a:p>
        </p:txBody>
      </p:sp>
      <p:sp>
        <p:nvSpPr>
          <p:cNvPr id="42" name="right-quote-sign_36811"/>
          <p:cNvSpPr>
            <a:spLocks noChangeAspect="1"/>
          </p:cNvSpPr>
          <p:nvPr/>
        </p:nvSpPr>
        <p:spPr bwMode="auto">
          <a:xfrm>
            <a:off x="5462083" y="3229134"/>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sp>
      <p:sp>
        <p:nvSpPr>
          <p:cNvPr id="45" name="right-quote-sign_36811"/>
          <p:cNvSpPr>
            <a:spLocks noChangeAspect="1"/>
          </p:cNvSpPr>
          <p:nvPr/>
        </p:nvSpPr>
        <p:spPr bwMode="auto">
          <a:xfrm>
            <a:off x="5481133" y="5837536"/>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sp>
      <p:sp>
        <p:nvSpPr>
          <p:cNvPr id="47" name="right-quote-sign_36811"/>
          <p:cNvSpPr>
            <a:spLocks noChangeAspect="1"/>
          </p:cNvSpPr>
          <p:nvPr/>
        </p:nvSpPr>
        <p:spPr bwMode="auto">
          <a:xfrm>
            <a:off x="10377379" y="3229134"/>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sp>
      <p:sp>
        <p:nvSpPr>
          <p:cNvPr id="48" name="right-quote-sign_36811"/>
          <p:cNvSpPr>
            <a:spLocks noChangeAspect="1"/>
          </p:cNvSpPr>
          <p:nvPr/>
        </p:nvSpPr>
        <p:spPr bwMode="auto">
          <a:xfrm>
            <a:off x="10377379" y="5837536"/>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sp>
      <p:pic>
        <p:nvPicPr>
          <p:cNvPr id="5" name="Picture 4" descr="download"/>
          <p:cNvPicPr>
            <a:picLocks noChangeAspect="1"/>
          </p:cNvPicPr>
          <p:nvPr/>
        </p:nvPicPr>
        <p:blipFill>
          <a:blip r:embed="rId2"/>
          <a:stretch>
            <a:fillRect/>
          </a:stretch>
        </p:blipFill>
        <p:spPr>
          <a:xfrm>
            <a:off x="1841500" y="2789555"/>
            <a:ext cx="1043305" cy="685800"/>
          </a:xfrm>
          <a:prstGeom prst="rect">
            <a:avLst/>
          </a:prstGeom>
        </p:spPr>
      </p:pic>
      <p:pic>
        <p:nvPicPr>
          <p:cNvPr id="6" name="Picture 5" descr="download (1)"/>
          <p:cNvPicPr>
            <a:picLocks noChangeAspect="1"/>
          </p:cNvPicPr>
          <p:nvPr/>
        </p:nvPicPr>
        <p:blipFill>
          <a:blip r:embed="rId3"/>
          <a:stretch>
            <a:fillRect/>
          </a:stretch>
        </p:blipFill>
        <p:spPr>
          <a:xfrm>
            <a:off x="3006725" y="2835275"/>
            <a:ext cx="892810" cy="593725"/>
          </a:xfrm>
          <a:prstGeom prst="rect">
            <a:avLst/>
          </a:prstGeom>
        </p:spPr>
      </p:pic>
      <p:pic>
        <p:nvPicPr>
          <p:cNvPr id="7" name="Picture 6" descr="download (2)"/>
          <p:cNvPicPr>
            <a:picLocks noChangeAspect="1"/>
          </p:cNvPicPr>
          <p:nvPr/>
        </p:nvPicPr>
        <p:blipFill>
          <a:blip r:embed="rId4"/>
          <a:stretch>
            <a:fillRect/>
          </a:stretch>
        </p:blipFill>
        <p:spPr>
          <a:xfrm>
            <a:off x="3997960" y="2901950"/>
            <a:ext cx="1149985" cy="461645"/>
          </a:xfrm>
          <a:prstGeom prst="rect">
            <a:avLst/>
          </a:prstGeom>
        </p:spPr>
      </p:pic>
      <p:pic>
        <p:nvPicPr>
          <p:cNvPr id="9" name="Picture 8" descr="1200px-MySQL.svg"/>
          <p:cNvPicPr>
            <a:picLocks noChangeAspect="1"/>
          </p:cNvPicPr>
          <p:nvPr/>
        </p:nvPicPr>
        <p:blipFill>
          <a:blip r:embed="rId5"/>
          <a:stretch>
            <a:fillRect/>
          </a:stretch>
        </p:blipFill>
        <p:spPr>
          <a:xfrm>
            <a:off x="9895205" y="5140325"/>
            <a:ext cx="1140460" cy="58737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圆角 12"/>
          <p:cNvSpPr/>
          <p:nvPr/>
        </p:nvSpPr>
        <p:spPr>
          <a:xfrm>
            <a:off x="6276001" y="1592263"/>
            <a:ext cx="4868249" cy="3981223"/>
          </a:xfrm>
          <a:prstGeom prst="roundRect">
            <a:avLst>
              <a:gd name="adj" fmla="val 0"/>
            </a:avLst>
          </a:pr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gn="just"/>
            <a:endParaRPr lang="zh-CN" altLang="en-US" dirty="0"/>
          </a:p>
        </p:txBody>
      </p:sp>
      <p:sp>
        <p:nvSpPr>
          <p:cNvPr id="2" name="文本占位符 1"/>
          <p:cNvSpPr>
            <a:spLocks noGrp="1"/>
          </p:cNvSpPr>
          <p:nvPr>
            <p:ph type="body" sz="quarter" idx="11"/>
          </p:nvPr>
        </p:nvSpPr>
        <p:spPr/>
        <p:txBody>
          <a:bodyPr/>
          <a:lstStyle/>
          <a:p>
            <a:r>
              <a:rPr lang="en-US" altLang="zh-CN" dirty="0"/>
              <a:t>Pros and Cons</a:t>
            </a:r>
          </a:p>
        </p:txBody>
      </p:sp>
      <p:sp>
        <p:nvSpPr>
          <p:cNvPr id="3" name="文本占位符 2"/>
          <p:cNvSpPr>
            <a:spLocks noGrp="1"/>
          </p:cNvSpPr>
          <p:nvPr>
            <p:ph type="body" sz="quarter" idx="12"/>
          </p:nvPr>
        </p:nvSpPr>
        <p:spPr/>
        <p:txBody>
          <a:bodyPr/>
          <a:lstStyle/>
          <a:p>
            <a:endParaRPr lang="zh-CN" altLang="en-US"/>
          </a:p>
        </p:txBody>
      </p:sp>
      <p:sp>
        <p:nvSpPr>
          <p:cNvPr id="4" name="文本占位符 3"/>
          <p:cNvSpPr>
            <a:spLocks noGrp="1"/>
          </p:cNvSpPr>
          <p:nvPr>
            <p:ph type="body" sz="quarter" idx="13"/>
          </p:nvPr>
        </p:nvSpPr>
        <p:spPr/>
        <p:txBody>
          <a:bodyPr/>
          <a:lstStyle/>
          <a:p>
            <a:endParaRPr lang="zh-CN" altLang="en-US"/>
          </a:p>
        </p:txBody>
      </p:sp>
      <p:sp>
        <p:nvSpPr>
          <p:cNvPr id="7" name="矩形: 圆角 6"/>
          <p:cNvSpPr/>
          <p:nvPr/>
        </p:nvSpPr>
        <p:spPr>
          <a:xfrm>
            <a:off x="1075351" y="1592263"/>
            <a:ext cx="4868249" cy="3981223"/>
          </a:xfrm>
          <a:prstGeom prst="roundRect">
            <a:avLst>
              <a:gd name="adj" fmla="val 0"/>
            </a:avLst>
          </a:pr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gn="just"/>
            <a:endParaRPr lang="zh-CN" altLang="en-US" dirty="0"/>
          </a:p>
        </p:txBody>
      </p:sp>
      <p:sp>
        <p:nvSpPr>
          <p:cNvPr id="9" name="平行四边形 8"/>
          <p:cNvSpPr/>
          <p:nvPr/>
        </p:nvSpPr>
        <p:spPr>
          <a:xfrm>
            <a:off x="1251578" y="1702990"/>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文本框 13"/>
          <p:cNvSpPr txBox="1"/>
          <p:nvPr/>
        </p:nvSpPr>
        <p:spPr>
          <a:xfrm>
            <a:off x="1725143" y="2073275"/>
            <a:ext cx="3894607" cy="3088640"/>
          </a:xfrm>
          <a:prstGeom prst="rect">
            <a:avLst/>
          </a:prstGeom>
          <a:noFill/>
        </p:spPr>
        <p:txBody>
          <a:bodyPr wrap="square" rtlCol="0">
            <a:spAutoFit/>
          </a:bodyPr>
          <a:lstStyle/>
          <a:p>
            <a:pPr>
              <a:lnSpc>
                <a:spcPct val="130000"/>
              </a:lnSpc>
            </a:pPr>
            <a:r>
              <a:rPr lang="en-US" sz="2400" b="1" dirty="0">
                <a:solidFill>
                  <a:schemeClr val="tx1">
                    <a:lumMod val="75000"/>
                    <a:lumOff val="25000"/>
                  </a:schemeClr>
                </a:solidFill>
              </a:rPr>
              <a:t>Pros</a:t>
            </a:r>
            <a:endParaRPr lang="en-US" altLang="zh-CN" dirty="0">
              <a:solidFill>
                <a:schemeClr val="tx1">
                  <a:lumMod val="75000"/>
                  <a:lumOff val="25000"/>
                </a:schemeClr>
              </a:solidFill>
            </a:endParaRPr>
          </a:p>
          <a:p>
            <a:pPr>
              <a:lnSpc>
                <a:spcPct val="130000"/>
              </a:lnSpc>
            </a:pPr>
            <a:r>
              <a:rPr lang="zh-CN" altLang="en-US" dirty="0">
                <a:solidFill>
                  <a:schemeClr val="tx1">
                    <a:lumMod val="75000"/>
                    <a:lumOff val="25000"/>
                  </a:schemeClr>
                </a:solidFill>
              </a:rPr>
              <a:t>Compared to asymmetric cryption, symmetric cryption is faster to run because the keys used are much shorter than they are in asymmetric cryption. What's more, the fact that only one key gets used also makes the entire process faster.</a:t>
            </a:r>
          </a:p>
        </p:txBody>
      </p:sp>
      <p:sp>
        <p:nvSpPr>
          <p:cNvPr id="15" name="文本框 14"/>
          <p:cNvSpPr txBox="1"/>
          <p:nvPr/>
        </p:nvSpPr>
        <p:spPr>
          <a:xfrm>
            <a:off x="6762821" y="2073275"/>
            <a:ext cx="3894607" cy="3088640"/>
          </a:xfrm>
          <a:prstGeom prst="rect">
            <a:avLst/>
          </a:prstGeom>
          <a:noFill/>
        </p:spPr>
        <p:txBody>
          <a:bodyPr wrap="square" rtlCol="0">
            <a:spAutoFit/>
          </a:bodyPr>
          <a:lstStyle/>
          <a:p>
            <a:pPr>
              <a:lnSpc>
                <a:spcPct val="130000"/>
              </a:lnSpc>
            </a:pPr>
            <a:r>
              <a:rPr lang="en-US" altLang="zh-CN" sz="2400" b="1" dirty="0">
                <a:solidFill>
                  <a:schemeClr val="tx1">
                    <a:lumMod val="75000"/>
                    <a:lumOff val="25000"/>
                  </a:schemeClr>
                </a:solidFill>
              </a:rPr>
              <a:t>Cons</a:t>
            </a:r>
            <a:endParaRPr lang="en-US" altLang="zh-CN" dirty="0">
              <a:solidFill>
                <a:schemeClr val="tx1">
                  <a:lumMod val="75000"/>
                  <a:lumOff val="25000"/>
                </a:schemeClr>
              </a:solidFill>
            </a:endParaRPr>
          </a:p>
          <a:p>
            <a:pPr>
              <a:lnSpc>
                <a:spcPct val="130000"/>
              </a:lnSpc>
            </a:pPr>
            <a:r>
              <a:rPr lang="zh-CN" altLang="en-US" dirty="0">
                <a:solidFill>
                  <a:schemeClr val="tx1">
                    <a:lumMod val="75000"/>
                    <a:lumOff val="25000"/>
                  </a:schemeClr>
                </a:solidFill>
              </a:rPr>
              <a:t>However, symmetric also suffers from behavior where every use of a key \textit{leaks} some information that can potentially be used by an attacker to reconstruct the key, which may eventually causes the key to be cracked.</a:t>
            </a:r>
          </a:p>
        </p:txBody>
      </p:sp>
      <p:sp>
        <p:nvSpPr>
          <p:cNvPr id="16" name="平行四边形 15"/>
          <p:cNvSpPr/>
          <p:nvPr/>
        </p:nvSpPr>
        <p:spPr>
          <a:xfrm>
            <a:off x="6391047" y="1702990"/>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right-quote-sign_36811"/>
          <p:cNvSpPr>
            <a:spLocks noChangeAspect="1"/>
          </p:cNvSpPr>
          <p:nvPr/>
        </p:nvSpPr>
        <p:spPr bwMode="auto">
          <a:xfrm>
            <a:off x="10834246" y="5336828"/>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sp>
      <p:sp>
        <p:nvSpPr>
          <p:cNvPr id="12" name="right-quote-sign_36811"/>
          <p:cNvSpPr>
            <a:spLocks noChangeAspect="1"/>
          </p:cNvSpPr>
          <p:nvPr/>
        </p:nvSpPr>
        <p:spPr bwMode="auto">
          <a:xfrm>
            <a:off x="5629577" y="5336828"/>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 name="图片占位符 59" descr="图片包含 天空, 户外, 建筑物&#10;&#10;自动生成的说明"/>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t="28688" b="28688"/>
          <a:stretch>
            <a:fillRect/>
          </a:stretch>
        </p:blipFill>
        <p:spPr/>
      </p:pic>
      <p:sp>
        <p:nvSpPr>
          <p:cNvPr id="68" name="标题 67"/>
          <p:cNvSpPr>
            <a:spLocks noGrp="1"/>
          </p:cNvSpPr>
          <p:nvPr>
            <p:ph type="title"/>
          </p:nvPr>
        </p:nvSpPr>
        <p:spPr/>
        <p:txBody>
          <a:bodyPr/>
          <a:lstStyle/>
          <a:p>
            <a:r>
              <a:rPr lang="en-US" altLang="zh-CN" dirty="0"/>
              <a:t>Problem Description</a:t>
            </a:r>
          </a:p>
        </p:txBody>
      </p:sp>
      <p:grpSp>
        <p:nvGrpSpPr>
          <p:cNvPr id="2" name="组合 1"/>
          <p:cNvGrpSpPr/>
          <p:nvPr/>
        </p:nvGrpSpPr>
        <p:grpSpPr>
          <a:xfrm>
            <a:off x="1048224" y="3047028"/>
            <a:ext cx="2895125" cy="3181080"/>
            <a:chOff x="1048225" y="3047028"/>
            <a:chExt cx="2862842" cy="3181080"/>
          </a:xfrm>
        </p:grpSpPr>
        <p:sp>
          <p:nvSpPr>
            <p:cNvPr id="5" name="矩形 4"/>
            <p:cNvSpPr/>
            <p:nvPr/>
          </p:nvSpPr>
          <p:spPr>
            <a:xfrm>
              <a:off x="1048225" y="3047028"/>
              <a:ext cx="2862842" cy="3180036"/>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800" b="1" dirty="0">
                  <a:solidFill>
                    <a:schemeClr val="accent1"/>
                  </a:solidFill>
                </a:rPr>
                <a:t>02</a:t>
              </a:r>
              <a:endParaRPr lang="zh-CN" altLang="en-US" sz="13800" b="1" dirty="0">
                <a:solidFill>
                  <a:schemeClr val="accent1"/>
                </a:solidFill>
              </a:endParaRPr>
            </a:p>
          </p:txBody>
        </p:sp>
        <p:sp>
          <p:nvSpPr>
            <p:cNvPr id="6" name="矩形 5"/>
            <p:cNvSpPr/>
            <p:nvPr/>
          </p:nvSpPr>
          <p:spPr>
            <a:xfrm rot="16200000">
              <a:off x="2434933" y="4751974"/>
              <a:ext cx="90000" cy="286226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1"/>
          </p:nvPr>
        </p:nvSpPr>
        <p:spPr/>
        <p:txBody>
          <a:bodyPr/>
          <a:lstStyle/>
          <a:p>
            <a:r>
              <a:rPr lang="en-US" altLang="zh-CN" dirty="0"/>
              <a:t>Definitions</a:t>
            </a:r>
          </a:p>
        </p:txBody>
      </p:sp>
      <p:sp>
        <p:nvSpPr>
          <p:cNvPr id="6" name="文本占位符 5"/>
          <p:cNvSpPr>
            <a:spLocks noGrp="1"/>
          </p:cNvSpPr>
          <p:nvPr>
            <p:ph type="body" sz="quarter" idx="12"/>
          </p:nvPr>
        </p:nvSpPr>
        <p:spPr/>
        <p:txBody>
          <a:bodyPr/>
          <a:lstStyle/>
          <a:p>
            <a:endParaRPr lang="zh-CN" altLang="en-US"/>
          </a:p>
        </p:txBody>
      </p:sp>
      <p:sp>
        <p:nvSpPr>
          <p:cNvPr id="7" name="文本占位符 6"/>
          <p:cNvSpPr>
            <a:spLocks noGrp="1"/>
          </p:cNvSpPr>
          <p:nvPr>
            <p:ph type="body" sz="quarter" idx="13"/>
          </p:nvPr>
        </p:nvSpPr>
        <p:spPr/>
        <p:txBody>
          <a:bodyPr/>
          <a:lstStyle/>
          <a:p>
            <a:endParaRPr lang="zh-CN" altLang="en-US"/>
          </a:p>
        </p:txBody>
      </p:sp>
      <p:sp>
        <p:nvSpPr>
          <p:cNvPr id="9" name="矩形: 圆角 8"/>
          <p:cNvSpPr/>
          <p:nvPr/>
        </p:nvSpPr>
        <p:spPr>
          <a:xfrm>
            <a:off x="1075351" y="1592263"/>
            <a:ext cx="10071620" cy="3981223"/>
          </a:xfrm>
          <a:prstGeom prst="roundRect">
            <a:avLst>
              <a:gd name="adj" fmla="val 0"/>
            </a:avLst>
          </a:pr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gn="just"/>
            <a:endParaRPr lang="zh-CN" altLang="en-US" dirty="0"/>
          </a:p>
        </p:txBody>
      </p:sp>
      <p:sp>
        <p:nvSpPr>
          <p:cNvPr id="11" name="平行四边形 10"/>
          <p:cNvSpPr/>
          <p:nvPr/>
        </p:nvSpPr>
        <p:spPr>
          <a:xfrm>
            <a:off x="1251578" y="1702990"/>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文本框 2"/>
          <p:cNvSpPr txBox="1"/>
          <p:nvPr/>
        </p:nvSpPr>
        <p:spPr>
          <a:xfrm>
            <a:off x="1725143" y="1644015"/>
            <a:ext cx="8694263" cy="3969385"/>
          </a:xfrm>
          <a:prstGeom prst="rect">
            <a:avLst/>
          </a:prstGeom>
          <a:noFill/>
        </p:spPr>
        <p:txBody>
          <a:bodyPr wrap="square" rtlCol="0">
            <a:spAutoFit/>
          </a:bodyPr>
          <a:lstStyle/>
          <a:p>
            <a:pPr fontAlgn="auto">
              <a:lnSpc>
                <a:spcPct val="100000"/>
              </a:lnSpc>
            </a:pPr>
            <a:r>
              <a:rPr lang="en-US" altLang="zh-CN" b="1" i="1" dirty="0">
                <a:solidFill>
                  <a:schemeClr val="tx1">
                    <a:lumMod val="75000"/>
                    <a:lumOff val="25000"/>
                  </a:schemeClr>
                </a:solidFill>
                <a:latin typeface="Arial Bold Italic" panose="020B0604020202090204" charset="0"/>
                <a:cs typeface="Arial Bold Italic" panose="020B0604020202090204" charset="0"/>
              </a:rPr>
              <a:t>Key (cryptography).    </a:t>
            </a:r>
            <a:r>
              <a:rPr lang="en-US" altLang="zh-CN" dirty="0">
                <a:solidFill>
                  <a:schemeClr val="tx1">
                    <a:lumMod val="75000"/>
                    <a:lumOff val="25000"/>
                  </a:schemeClr>
                </a:solidFill>
              </a:rPr>
              <a:t>A piece of information, usually a string of numbers or letters thatare  stores  in  a  file,  which,  when  processed  through  a  cryptographic  algorithm,  can  encode  or  decodecryptographic data.</a:t>
            </a:r>
          </a:p>
          <a:p>
            <a:pPr fontAlgn="auto">
              <a:lnSpc>
                <a:spcPct val="100000"/>
              </a:lnSpc>
            </a:pPr>
            <a:endParaRPr lang="en-US" altLang="zh-CN" dirty="0">
              <a:solidFill>
                <a:schemeClr val="tx1">
                  <a:lumMod val="75000"/>
                  <a:lumOff val="25000"/>
                </a:schemeClr>
              </a:solidFill>
            </a:endParaRPr>
          </a:p>
          <a:p>
            <a:pPr fontAlgn="auto">
              <a:lnSpc>
                <a:spcPct val="100000"/>
              </a:lnSpc>
            </a:pPr>
            <a:r>
              <a:rPr lang="en-US" altLang="zh-CN" b="1" i="1" dirty="0">
                <a:solidFill>
                  <a:schemeClr val="tx1">
                    <a:lumMod val="75000"/>
                    <a:lumOff val="25000"/>
                  </a:schemeClr>
                </a:solidFill>
                <a:latin typeface="Arial Bold Italic" panose="020B0604020202090204" charset="0"/>
                <a:cs typeface="Arial Bold Italic" panose="020B0604020202090204" charset="0"/>
              </a:rPr>
              <a:t>Symmetric-key algorithms.    </a:t>
            </a:r>
            <a:r>
              <a:rPr lang="en-US" altLang="zh-CN" dirty="0">
                <a:solidFill>
                  <a:schemeClr val="tx1">
                    <a:lumMod val="75000"/>
                    <a:lumOff val="25000"/>
                  </a:schemeClr>
                </a:solidFill>
                <a:latin typeface="Arial" panose="020B0604020202090204" pitchFamily="34" charset="0"/>
                <a:cs typeface="Arial" panose="020B0604020202090204" pitchFamily="34" charset="0"/>
              </a:rPr>
              <a:t>Algorithms for cryptography that use the same cryptographickeys for both the encryption of plaintext and the decryption of ciphertext.</a:t>
            </a:r>
          </a:p>
          <a:p>
            <a:pPr fontAlgn="auto">
              <a:lnSpc>
                <a:spcPct val="100000"/>
              </a:lnSpc>
            </a:pPr>
            <a:endParaRPr lang="en-US" altLang="zh-CN" dirty="0">
              <a:solidFill>
                <a:schemeClr val="tx1">
                  <a:lumMod val="75000"/>
                  <a:lumOff val="25000"/>
                </a:schemeClr>
              </a:solidFill>
              <a:latin typeface="Arial" panose="020B0604020202090204" pitchFamily="34" charset="0"/>
              <a:cs typeface="Arial" panose="020B0604020202090204" pitchFamily="34" charset="0"/>
            </a:endParaRPr>
          </a:p>
          <a:p>
            <a:pPr fontAlgn="auto">
              <a:lnSpc>
                <a:spcPct val="100000"/>
              </a:lnSpc>
            </a:pPr>
            <a:r>
              <a:rPr lang="en-US" altLang="zh-CN" b="1" i="1" dirty="0">
                <a:solidFill>
                  <a:schemeClr val="tx1">
                    <a:lumMod val="75000"/>
                    <a:lumOff val="25000"/>
                  </a:schemeClr>
                </a:solidFill>
                <a:latin typeface="Arial Bold Italic" panose="020B0604020202090204" charset="0"/>
                <a:cs typeface="Arial Bold Italic" panose="020B0604020202090204" charset="0"/>
              </a:rPr>
              <a:t>Stream ciphers.    </a:t>
            </a:r>
            <a:r>
              <a:rPr lang="en-US" altLang="zh-CN" dirty="0">
                <a:solidFill>
                  <a:schemeClr val="tx1">
                    <a:lumMod val="75000"/>
                    <a:lumOff val="25000"/>
                  </a:schemeClr>
                </a:solidFill>
                <a:latin typeface="Arial" panose="020B0604020202090204" pitchFamily="34" charset="0"/>
                <a:cs typeface="Arial" panose="020B0604020202090204" pitchFamily="34" charset="0"/>
              </a:rPr>
              <a:t>A type of symmetric-key algorithms which encrypt the digits (typicallybytes), or letters (in substitution ciphers) of a message one at a time.</a:t>
            </a:r>
          </a:p>
          <a:p>
            <a:pPr fontAlgn="auto">
              <a:lnSpc>
                <a:spcPct val="100000"/>
              </a:lnSpc>
            </a:pPr>
            <a:endParaRPr lang="en-US" altLang="zh-CN" dirty="0">
              <a:solidFill>
                <a:schemeClr val="tx1">
                  <a:lumMod val="75000"/>
                  <a:lumOff val="25000"/>
                </a:schemeClr>
              </a:solidFill>
              <a:latin typeface="Arial" panose="020B0604020202090204" pitchFamily="34" charset="0"/>
              <a:cs typeface="Arial" panose="020B0604020202090204" pitchFamily="34" charset="0"/>
            </a:endParaRPr>
          </a:p>
          <a:p>
            <a:pPr fontAlgn="auto">
              <a:lnSpc>
                <a:spcPct val="100000"/>
              </a:lnSpc>
            </a:pPr>
            <a:r>
              <a:rPr lang="en-US" altLang="zh-CN" b="1" i="1" dirty="0">
                <a:solidFill>
                  <a:schemeClr val="tx1">
                    <a:lumMod val="75000"/>
                    <a:lumOff val="25000"/>
                  </a:schemeClr>
                </a:solidFill>
                <a:latin typeface="Arial Bold Italic" panose="020B0604020202090204" charset="0"/>
                <a:cs typeface="Arial Bold Italic" panose="020B0604020202090204" charset="0"/>
              </a:rPr>
              <a:t>Block ciphers.    </a:t>
            </a:r>
            <a:r>
              <a:rPr lang="en-US" altLang="zh-CN" dirty="0">
                <a:solidFill>
                  <a:schemeClr val="tx1">
                    <a:lumMod val="75000"/>
                    <a:lumOff val="25000"/>
                  </a:schemeClr>
                </a:solidFill>
                <a:latin typeface="Arial" panose="020B0604020202090204" pitchFamily="34" charset="0"/>
                <a:cs typeface="Arial" panose="020B0604020202090204" pitchFamily="34" charset="0"/>
              </a:rPr>
              <a:t>A type of symmetric-key algorithms which take a number of bits andencrypt them as a single unit, padding the plaintext so that it is a multiple of the block size.</a:t>
            </a:r>
          </a:p>
        </p:txBody>
      </p:sp>
      <p:sp>
        <p:nvSpPr>
          <p:cNvPr id="14" name="right-quote-sign_36811"/>
          <p:cNvSpPr>
            <a:spLocks noChangeAspect="1"/>
          </p:cNvSpPr>
          <p:nvPr/>
        </p:nvSpPr>
        <p:spPr bwMode="auto">
          <a:xfrm>
            <a:off x="10833793" y="5336828"/>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1"/>
          </p:nvPr>
        </p:nvSpPr>
        <p:spPr/>
        <p:txBody>
          <a:bodyPr/>
          <a:lstStyle/>
          <a:p>
            <a:r>
              <a:rPr lang="en-US" altLang="zh-CN" dirty="0"/>
              <a:t>Definitions</a:t>
            </a:r>
          </a:p>
        </p:txBody>
      </p:sp>
      <p:sp>
        <p:nvSpPr>
          <p:cNvPr id="6" name="文本占位符 5"/>
          <p:cNvSpPr>
            <a:spLocks noGrp="1"/>
          </p:cNvSpPr>
          <p:nvPr>
            <p:ph type="body" sz="quarter" idx="12"/>
          </p:nvPr>
        </p:nvSpPr>
        <p:spPr/>
        <p:txBody>
          <a:bodyPr/>
          <a:lstStyle/>
          <a:p>
            <a:endParaRPr lang="zh-CN" altLang="en-US"/>
          </a:p>
        </p:txBody>
      </p:sp>
      <p:sp>
        <p:nvSpPr>
          <p:cNvPr id="7" name="文本占位符 6"/>
          <p:cNvSpPr>
            <a:spLocks noGrp="1"/>
          </p:cNvSpPr>
          <p:nvPr>
            <p:ph type="body" sz="quarter" idx="13"/>
          </p:nvPr>
        </p:nvSpPr>
        <p:spPr/>
        <p:txBody>
          <a:bodyPr/>
          <a:lstStyle/>
          <a:p>
            <a:endParaRPr lang="zh-CN" altLang="en-US"/>
          </a:p>
        </p:txBody>
      </p:sp>
      <p:sp>
        <p:nvSpPr>
          <p:cNvPr id="9" name="矩形: 圆角 8"/>
          <p:cNvSpPr/>
          <p:nvPr/>
        </p:nvSpPr>
        <p:spPr>
          <a:xfrm>
            <a:off x="1075351" y="1592263"/>
            <a:ext cx="10071620" cy="3981223"/>
          </a:xfrm>
          <a:prstGeom prst="roundRect">
            <a:avLst>
              <a:gd name="adj" fmla="val 0"/>
            </a:avLst>
          </a:pr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gn="just"/>
            <a:endParaRPr lang="zh-CN" altLang="en-US" dirty="0"/>
          </a:p>
        </p:txBody>
      </p:sp>
      <p:sp>
        <p:nvSpPr>
          <p:cNvPr id="11" name="平行四边形 10"/>
          <p:cNvSpPr/>
          <p:nvPr/>
        </p:nvSpPr>
        <p:spPr>
          <a:xfrm>
            <a:off x="1251578" y="1702990"/>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文本框 2"/>
          <p:cNvSpPr txBox="1"/>
          <p:nvPr/>
        </p:nvSpPr>
        <p:spPr>
          <a:xfrm>
            <a:off x="1725143" y="2414270"/>
            <a:ext cx="8694263" cy="2030095"/>
          </a:xfrm>
          <a:prstGeom prst="rect">
            <a:avLst/>
          </a:prstGeom>
          <a:noFill/>
        </p:spPr>
        <p:txBody>
          <a:bodyPr wrap="square" rtlCol="0">
            <a:spAutoFit/>
          </a:bodyPr>
          <a:lstStyle/>
          <a:p>
            <a:pPr fontAlgn="auto">
              <a:lnSpc>
                <a:spcPct val="100000"/>
              </a:lnSpc>
            </a:pPr>
            <a:r>
              <a:rPr lang="en-US" altLang="zh-CN" b="1" i="1" dirty="0">
                <a:solidFill>
                  <a:schemeClr val="tx1">
                    <a:lumMod val="75000"/>
                    <a:lumOff val="25000"/>
                  </a:schemeClr>
                </a:solidFill>
                <a:latin typeface="Arial Bold Italic" panose="020B0604020202090204" charset="0"/>
                <a:cs typeface="Arial Bold Italic" panose="020B0604020202090204" charset="0"/>
              </a:rPr>
              <a:t>Encryption.    </a:t>
            </a:r>
            <a:r>
              <a:rPr lang="en-US" altLang="zh-CN" dirty="0">
                <a:solidFill>
                  <a:schemeClr val="tx1">
                    <a:lumMod val="75000"/>
                    <a:lumOff val="25000"/>
                  </a:schemeClr>
                </a:solidFill>
              </a:rPr>
              <a:t>The process of encoding data to prevent it from intruders to read the originaldata easily.  This stage has the ability to convert the original data (plaintext) into unreadable formatknown as ciphertext.</a:t>
            </a:r>
          </a:p>
          <a:p>
            <a:pPr fontAlgn="auto">
              <a:lnSpc>
                <a:spcPct val="100000"/>
              </a:lnSpc>
            </a:pPr>
            <a:endParaRPr lang="en-US" altLang="zh-CN" dirty="0">
              <a:solidFill>
                <a:schemeClr val="tx1">
                  <a:lumMod val="75000"/>
                  <a:lumOff val="25000"/>
                </a:schemeClr>
              </a:solidFill>
            </a:endParaRPr>
          </a:p>
          <a:p>
            <a:pPr fontAlgn="auto">
              <a:lnSpc>
                <a:spcPct val="100000"/>
              </a:lnSpc>
            </a:pPr>
            <a:r>
              <a:rPr lang="en-US" altLang="zh-CN" b="1" i="1" dirty="0">
                <a:solidFill>
                  <a:schemeClr val="tx1">
                    <a:lumMod val="75000"/>
                    <a:lumOff val="25000"/>
                  </a:schemeClr>
                </a:solidFill>
                <a:latin typeface="Arial Bold Italic" panose="020B0604020202090204" charset="0"/>
                <a:cs typeface="Arial Bold Italic" panose="020B0604020202090204" charset="0"/>
              </a:rPr>
              <a:t>Decryption.    </a:t>
            </a:r>
            <a:r>
              <a:rPr lang="en-US" altLang="zh-CN" dirty="0">
                <a:solidFill>
                  <a:schemeClr val="tx1">
                    <a:lumMod val="75000"/>
                    <a:lumOff val="25000"/>
                  </a:schemeClr>
                </a:solidFill>
              </a:rPr>
              <a:t>The process to convert ciphertext into plaintext without missing any wordsin the original text.</a:t>
            </a:r>
          </a:p>
          <a:p>
            <a:pPr fontAlgn="auto">
              <a:lnSpc>
                <a:spcPct val="100000"/>
              </a:lnSpc>
            </a:pPr>
            <a:endParaRPr lang="en-US" altLang="zh-CN" dirty="0">
              <a:solidFill>
                <a:schemeClr val="tx1">
                  <a:lumMod val="75000"/>
                  <a:lumOff val="25000"/>
                </a:schemeClr>
              </a:solidFill>
              <a:latin typeface="Arial" panose="020B0604020202090204" pitchFamily="34" charset="0"/>
              <a:cs typeface="Arial" panose="020B0604020202090204" pitchFamily="34" charset="0"/>
            </a:endParaRPr>
          </a:p>
        </p:txBody>
      </p:sp>
      <p:sp>
        <p:nvSpPr>
          <p:cNvPr id="14" name="right-quote-sign_36811"/>
          <p:cNvSpPr>
            <a:spLocks noChangeAspect="1"/>
          </p:cNvSpPr>
          <p:nvPr/>
        </p:nvSpPr>
        <p:spPr bwMode="auto">
          <a:xfrm>
            <a:off x="10833793" y="5336828"/>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sp>
    </p:spTree>
  </p:cSld>
  <p:clrMapOvr>
    <a:masterClrMapping/>
  </p:clrMapOvr>
</p:sld>
</file>

<file path=ppt/theme/theme1.xml><?xml version="1.0" encoding="utf-8"?>
<a:theme xmlns:a="http://schemas.openxmlformats.org/drawingml/2006/main" name="Office 主题​​">
  <a:themeElements>
    <a:clrScheme name="SJTU-2019">
      <a:dk1>
        <a:srgbClr val="000000"/>
      </a:dk1>
      <a:lt1>
        <a:srgbClr val="FFFFFF"/>
      </a:lt1>
      <a:dk2>
        <a:srgbClr val="1B1C21"/>
      </a:dk2>
      <a:lt2>
        <a:srgbClr val="DBDBDB"/>
      </a:lt2>
      <a:accent1>
        <a:srgbClr val="C8161E"/>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外宣普适">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208</TotalTime>
  <Words>1697</Words>
  <Application>Microsoft Office PowerPoint</Application>
  <PresentationFormat>宽屏</PresentationFormat>
  <Paragraphs>157</Paragraphs>
  <Slides>42</Slides>
  <Notes>0</Notes>
  <HiddenSlides>0</HiddenSlides>
  <MMClips>0</MMClips>
  <ScaleCrop>false</ScaleCrop>
  <HeadingPairs>
    <vt:vector size="6" baseType="variant">
      <vt:variant>
        <vt:lpstr>已用的字体</vt:lpstr>
      </vt:variant>
      <vt:variant>
        <vt:i4>9</vt:i4>
      </vt:variant>
      <vt:variant>
        <vt:lpstr>主题</vt:lpstr>
      </vt:variant>
      <vt:variant>
        <vt:i4>2</vt:i4>
      </vt:variant>
      <vt:variant>
        <vt:lpstr>幻灯片标题</vt:lpstr>
      </vt:variant>
      <vt:variant>
        <vt:i4>42</vt:i4>
      </vt:variant>
    </vt:vector>
  </HeadingPairs>
  <TitlesOfParts>
    <vt:vector size="53" baseType="lpstr">
      <vt:lpstr>等线</vt:lpstr>
      <vt:lpstr>微软雅黑</vt:lpstr>
      <vt:lpstr>Arial</vt:lpstr>
      <vt:lpstr>Arial Bold Italic</vt:lpstr>
      <vt:lpstr>Calibri</vt:lpstr>
      <vt:lpstr>Century Gothic</vt:lpstr>
      <vt:lpstr>Segoe UI</vt:lpstr>
      <vt:lpstr>Segoe UI Light</vt:lpstr>
      <vt:lpstr>tahoma</vt:lpstr>
      <vt:lpstr>Office 主题​​</vt:lpstr>
      <vt:lpstr>1_OfficePLUS</vt:lpstr>
      <vt:lpstr>Symmetric Encryption</vt:lpstr>
      <vt:lpstr>PowerPoint 演示文稿</vt:lpstr>
      <vt:lpstr>Introduction</vt:lpstr>
      <vt:lpstr>PowerPoint 演示文稿</vt:lpstr>
      <vt:lpstr>PowerPoint 演示文稿</vt:lpstr>
      <vt:lpstr>PowerPoint 演示文稿</vt:lpstr>
      <vt:lpstr>Problem Description</vt:lpstr>
      <vt:lpstr>PowerPoint 演示文稿</vt:lpstr>
      <vt:lpstr>PowerPoint 演示文稿</vt:lpstr>
      <vt:lpstr>Algorithms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Practical Algorithm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Conclusion</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一 李</dc:creator>
  <cp:lastModifiedBy>林 祺龙</cp:lastModifiedBy>
  <cp:revision>190</cp:revision>
  <dcterms:created xsi:type="dcterms:W3CDTF">2021-12-19T08:03:21Z</dcterms:created>
  <dcterms:modified xsi:type="dcterms:W3CDTF">2021-12-19T11:33:17Z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Nuaxnuy@DESKTOP-GLORKB7</vt:lpwstr>
  </property>
  <property fmtid="{D5CDD505-2E9C-101B-9397-08002B2CF9AE}" pid="5" name="MSIP_Label_f42aa342-8706-4288-bd11-ebb85995028c_SetDate">
    <vt:lpwstr>2019-04-13T04:31:50.2944312Z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7b149082-93e1-4519-a220-b561cf239821</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KSOProductBuildVer">
    <vt:lpwstr>1033-3.1.4.5932</vt:lpwstr>
  </property>
</Properties>
</file>